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2"/>
  </p:notesMasterIdLst>
  <p:sldIdLst>
    <p:sldId id="277" r:id="rId2"/>
    <p:sldId id="261" r:id="rId3"/>
    <p:sldId id="263" r:id="rId4"/>
    <p:sldId id="279" r:id="rId5"/>
    <p:sldId id="265" r:id="rId6"/>
    <p:sldId id="267" r:id="rId7"/>
    <p:sldId id="280" r:id="rId8"/>
    <p:sldId id="268" r:id="rId9"/>
    <p:sldId id="278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10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92A2-689E-4EA3-934E-502F5EBA679B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1799-2853-4DA4-89E5-CE4D7D910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9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51A72-3723-4799-9E4E-4C9285C4CEF6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8CC61-67CA-47B1-B647-AE8C3E924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EA5EF-B983-4F89-8115-87F95AFF7509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5E5C7-F38D-4824-8E6D-742255070A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DA876-052B-4769-8EE8-C29424A84379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422A4-710F-4EFE-9774-7B40B53368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57D345-86E5-4D46-A220-F6B802F574E7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0762F-22F6-4D98-88B6-375E244974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79695-AFB2-475B-BC51-83692CB7DE05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36899-B8F6-49DC-81C1-2B2CE5A454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A101F-3808-48C9-A872-A6E5BA35F003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7E568-6195-4322-B9E5-43E8EAC066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A8BC3-6492-4765-9C02-32DF8CBB88DD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89110-ABBB-438B-A96A-CAE0DE2FDF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04BB6-4997-4DA1-B40C-0727CCD45CF7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453FB-650C-491C-892E-D611346876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0C68C-536B-4025-B9B7-302D9CD2810E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AFC10-2C7C-4AFA-889B-F6D05859B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013BA-AF1C-4E7F-BA46-4125FEBA0833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D18A4-9E9C-4521-8465-4787E982C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34DEA360-C668-4342-B68F-20EB0103127F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5FEA0909-AEE6-4C70-8B74-8F9198372A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8344C4E-6750-4508-8A4A-7D2FD25D21CE}" type="datetimeFigureOut">
              <a:rPr lang="ru-RU" smtClean="0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B964790-8B68-43F5-95E0-EB1C5C01E6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509986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АНДРЕЕВСКОГО СЕЛЬСКОГО ПОСЕЛЕНИЯ ДУБОВСКОГО РАЙОНА НА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60648"/>
            <a:ext cx="7056437" cy="1296988"/>
          </a:xfrm>
        </p:spPr>
        <p:txBody>
          <a:bodyPr/>
          <a:lstStyle/>
          <a:p>
            <a:pPr marL="136525" algn="ctr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</a:t>
            </a:r>
          </a:p>
          <a:p>
            <a:pPr marL="136525" algn="ctr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РОСТОВСКАЯ ОБЛАСТЬ</a:t>
            </a:r>
          </a:p>
          <a:p>
            <a:pPr marL="136525" algn="ctr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ДУБОВСКИЙ РАЙОН</a:t>
            </a:r>
          </a:p>
          <a:p>
            <a:pPr marL="136525" algn="ctr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ДЕПУТАТОВ АНДРЕЕВСКОГО</a:t>
            </a:r>
          </a:p>
          <a:p>
            <a:pPr marL="136525" algn="ctr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pic>
        <p:nvPicPr>
          <p:cNvPr id="102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1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0" y="188913"/>
            <a:ext cx="8832850" cy="768350"/>
            <a:chOff x="73" y="142"/>
            <a:chExt cx="5564" cy="484"/>
          </a:xfrm>
        </p:grpSpPr>
        <p:pic>
          <p:nvPicPr>
            <p:cNvPr id="32769" name="Скругленный прямоугольник 1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142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70" name="Text Box 2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/>
                <a:t>Дорожный фонд</a:t>
              </a:r>
            </a:p>
          </p:txBody>
        </p:sp>
      </p:grpSp>
      <p:graphicFrame>
        <p:nvGraphicFramePr>
          <p:cNvPr id="3286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96755"/>
              </p:ext>
            </p:extLst>
          </p:nvPr>
        </p:nvGraphicFramePr>
        <p:xfrm>
          <a:off x="3923928" y="981075"/>
          <a:ext cx="4751760" cy="2641055"/>
        </p:xfrm>
        <a:graphic>
          <a:graphicData uri="http://schemas.openxmlformats.org/drawingml/2006/table">
            <a:tbl>
              <a:tblPr/>
              <a:tblGrid>
                <a:gridCol w="4751760"/>
              </a:tblGrid>
              <a:tr h="401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Доходы фонда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895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уплаты акцизов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на дизельное топливо, на моторные масла для дизельных и (или) карбюраторных 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инжекторных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) двигателей, на автомобильный бензин и прямогонный бензин, производимые на территории Российской Федерации, подлежащих зачислению в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бюдже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Андреевского сельского поселения Дубовского района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Планируется получить доходов  635,1 тыс. руб. 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6293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86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72209"/>
              </p:ext>
            </p:extLst>
          </p:nvPr>
        </p:nvGraphicFramePr>
        <p:xfrm>
          <a:off x="3995738" y="4076700"/>
          <a:ext cx="4679950" cy="1676370"/>
        </p:xfrm>
        <a:graphic>
          <a:graphicData uri="http://schemas.openxmlformats.org/drawingml/2006/table">
            <a:tbl>
              <a:tblPr/>
              <a:tblGrid>
                <a:gridCol w="46799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Расходы фонда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Содержание  автомобильных дорог общего пользования местного значения и искусственных сооружений на них 505,9 тыс. рублей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Повышение безопасности дорожного движения 129,2 тыс. рублей.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</a:tbl>
          </a:graphicData>
        </a:graphic>
      </p:graphicFrame>
      <p:sp>
        <p:nvSpPr>
          <p:cNvPr id="14" name="Стрелка вправо 13"/>
          <p:cNvSpPr>
            <a:spLocks noChangeArrowheads="1"/>
          </p:cNvSpPr>
          <p:nvPr/>
        </p:nvSpPr>
        <p:spPr bwMode="auto">
          <a:xfrm rot="5400000">
            <a:off x="6084888" y="2924175"/>
            <a:ext cx="431800" cy="20161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E193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rot="10800000" vert="eaVert"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32803" name="TextBox 7"/>
          <p:cNvSpPr txBox="1">
            <a:spLocks noChangeArrowheads="1"/>
          </p:cNvSpPr>
          <p:nvPr/>
        </p:nvSpPr>
        <p:spPr bwMode="auto">
          <a:xfrm>
            <a:off x="0" y="1125538"/>
            <a:ext cx="46831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endParaRPr lang="ru-RU" sz="9600">
              <a:solidFill>
                <a:srgbClr val="FF0000"/>
              </a:solidFill>
            </a:endParaRPr>
          </a:p>
        </p:txBody>
      </p:sp>
      <p:pic>
        <p:nvPicPr>
          <p:cNvPr id="32862" name="Picture 94" descr="Фото07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30" y="930695"/>
            <a:ext cx="3240087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612050"/>
              </p:ext>
            </p:extLst>
          </p:nvPr>
        </p:nvGraphicFramePr>
        <p:xfrm>
          <a:off x="405092" y="2656880"/>
          <a:ext cx="3273425" cy="400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Лист" r:id="rId7" imgW="3228890" imgH="4581663" progId="Excel.Sheet.8">
                  <p:embed/>
                </p:oleObj>
              </mc:Choice>
              <mc:Fallback>
                <p:oleObj name="Лист" r:id="rId7" imgW="3228890" imgH="458166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092" y="2656880"/>
                        <a:ext cx="3273425" cy="4006850"/>
                      </a:xfrm>
                      <a:prstGeom prst="rect">
                        <a:avLst/>
                      </a:prstGeom>
                      <a:blipFill>
                        <a:blip r:embed="rId9"/>
                        <a:tile tx="0" ty="0" sx="100000" sy="100000" flip="none" algn="tl"/>
                      </a:blip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47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Бюджетный процесс – ежегодное формирование и исполнение бюджета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9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603160"/>
              </p:ext>
            </p:extLst>
          </p:nvPr>
        </p:nvGraphicFramePr>
        <p:xfrm>
          <a:off x="214313" y="1773238"/>
          <a:ext cx="8686800" cy="399288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Общий объем доходов,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7257,1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Из них: 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3567,7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Безвозмездные поступления из других бюджетов бюджетной системы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3689,4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Общий объем расходов,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7009,5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Из них: на содержание органов МСУ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2962,9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Передача полномочий в рамках заключенных соглашений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82,1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Профицит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247,6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23826" y="239713"/>
            <a:ext cx="8650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itchFamily="18" charset="0"/>
              </a:rPr>
              <a:t>Основные характеристики бюджета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6226" y="392113"/>
            <a:ext cx="8650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sz="3600" dirty="0"/>
              <a:t>Основные характеристики бюджета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6051" y="239713"/>
            <a:ext cx="8650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itchFamily="18" charset="0"/>
              </a:rPr>
              <a:t>Основные характеристики бюджета</a:t>
            </a:r>
          </a:p>
        </p:txBody>
      </p:sp>
      <p:grpSp>
        <p:nvGrpSpPr>
          <p:cNvPr id="8" name="Скругленный прямоугольник 1"/>
          <p:cNvGrpSpPr>
            <a:grpSpLocks/>
          </p:cNvGrpSpPr>
          <p:nvPr/>
        </p:nvGrpSpPr>
        <p:grpSpPr bwMode="auto">
          <a:xfrm>
            <a:off x="395289" y="239713"/>
            <a:ext cx="8466138" cy="884238"/>
            <a:chOff x="304" y="139"/>
            <a:chExt cx="5333" cy="557"/>
          </a:xfrm>
        </p:grpSpPr>
        <p:pic>
          <p:nvPicPr>
            <p:cNvPr id="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" y="139"/>
              <a:ext cx="5333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04" y="139"/>
              <a:ext cx="52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600" dirty="0"/>
                <a:t>Основные характеристики бюджета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15888" y="66675"/>
            <a:ext cx="8832850" cy="854075"/>
            <a:chOff x="73" y="42"/>
            <a:chExt cx="5564" cy="538"/>
          </a:xfrm>
        </p:grpSpPr>
        <p:pic>
          <p:nvPicPr>
            <p:cNvPr id="18433" name="Скругленный прямоугольник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 b="1"/>
                <a:t>Доходы бюджета</a:t>
              </a:r>
              <a:endParaRPr lang="ru-RU" sz="2400" b="1" i="1"/>
            </a:p>
          </p:txBody>
        </p:sp>
      </p:grpSp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2627313" y="981075"/>
            <a:ext cx="53990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sz="1600">
                <a:solidFill>
                  <a:srgbClr val="CC0000"/>
                </a:solidFill>
              </a:rPr>
              <a:t>Поступающие в бюджет денежные средства являются </a:t>
            </a:r>
          </a:p>
          <a:p>
            <a:pPr algn="ctr"/>
            <a:r>
              <a:rPr lang="ru-RU" sz="1600" b="1">
                <a:solidFill>
                  <a:srgbClr val="CC0000"/>
                </a:solidFill>
              </a:rPr>
              <a:t>ДОХОДАМИ БЮДЖЕТА</a:t>
            </a:r>
            <a:endParaRPr lang="ru-RU" sz="1600">
              <a:solidFill>
                <a:srgbClr val="CC0000"/>
              </a:solidFill>
            </a:endParaRPr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 rot="2358155">
            <a:off x="3132138" y="1773238"/>
            <a:ext cx="223837" cy="1025525"/>
          </a:xfrm>
          <a:prstGeom prst="downArrow">
            <a:avLst>
              <a:gd name="adj1" fmla="val 50000"/>
              <a:gd name="adj2" fmla="val 63378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 rot="-2353301">
            <a:off x="7235825" y="1773238"/>
            <a:ext cx="223838" cy="1006475"/>
          </a:xfrm>
          <a:prstGeom prst="downArrow">
            <a:avLst>
              <a:gd name="adj1" fmla="val 50000"/>
              <a:gd name="adj2" fmla="val 50106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>
            <a:off x="5003800" y="1844675"/>
            <a:ext cx="223838" cy="936625"/>
          </a:xfrm>
          <a:prstGeom prst="downArrow">
            <a:avLst>
              <a:gd name="adj1" fmla="val 50000"/>
              <a:gd name="adj2" fmla="val 72084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187450" y="2997200"/>
            <a:ext cx="2232025" cy="3384550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НАЛОГИ</a:t>
            </a:r>
            <a:r>
              <a:rPr lang="ru-RU" sz="1400">
                <a:latin typeface="Constantia" pitchFamily="18" charset="0"/>
              </a:rPr>
              <a:t> – часть доходов граждан и организаций, которые они обязаны заплатить государству 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924300" y="2997200"/>
            <a:ext cx="2303463" cy="3384550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НЕНАЛОГОВЫЕ ДОХОДЫ</a:t>
            </a:r>
            <a:r>
              <a:rPr lang="ru-RU" sz="1400" b="1">
                <a:latin typeface="Constantia" pitchFamily="18" charset="0"/>
              </a:rPr>
              <a:t> </a:t>
            </a:r>
            <a:r>
              <a:rPr lang="ru-RU" sz="1400">
                <a:latin typeface="Constantia" pitchFamily="18" charset="0"/>
              </a:rPr>
              <a:t>– 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6588125" y="3068638"/>
            <a:ext cx="2303463" cy="3313112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БЕЗВОЗМЕЗДНЫЕ ПОСТУПЛЕНИЯ</a:t>
            </a:r>
            <a:r>
              <a:rPr lang="ru-RU" sz="1400" b="1">
                <a:latin typeface="Constantia" pitchFamily="18" charset="0"/>
              </a:rPr>
              <a:t> </a:t>
            </a:r>
            <a:r>
              <a:rPr lang="ru-RU" sz="1400">
                <a:latin typeface="Constantia" pitchFamily="18" charset="0"/>
              </a:rPr>
              <a:t>– средства, которые поступают в бюджет безвозмездно 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лиц) </a:t>
            </a:r>
          </a:p>
        </p:txBody>
      </p:sp>
      <p:pic>
        <p:nvPicPr>
          <p:cNvPr id="18466" name="Picture 34" descr="imagesCAXB4YM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1075"/>
            <a:ext cx="2592387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8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8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15374"/>
              </p:ext>
            </p:extLst>
          </p:nvPr>
        </p:nvGraphicFramePr>
        <p:xfrm>
          <a:off x="457200" y="1774825"/>
          <a:ext cx="8229600" cy="4358640"/>
        </p:xfrm>
        <a:graphic>
          <a:graphicData uri="http://schemas.openxmlformats.org/drawingml/2006/table">
            <a:tbl>
              <a:tblPr/>
              <a:tblGrid>
                <a:gridCol w="5531519"/>
                <a:gridCol w="2698081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Налоговые доходы всего,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тыс.руб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7A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3303,2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7A8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Налог на доходы физических лиц, тыс.руб.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718,8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Акцизы, тыс.руб.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635,1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Налог на имущество физических лиц,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87,6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Земельный налог,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1859,9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Государственная пошлина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1,8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</a:rPr>
                        <a:t>Неналоговые доходы всего,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</a:rPr>
                        <a:t>тыс.руб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</a:rPr>
                        <a:t>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7A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Book" pitchFamily="34" charset="0"/>
                        </a:rPr>
                        <a:t>264,5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7A8F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229,0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Штрафы, тыс.руб.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35,5</a:t>
                      </a:r>
                    </a:p>
                  </a:txBody>
                  <a:tcPr marL="86627" marR="86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15888" y="66675"/>
            <a:ext cx="8832850" cy="854075"/>
            <a:chOff x="73" y="42"/>
            <a:chExt cx="5564" cy="538"/>
          </a:xfrm>
        </p:grpSpPr>
        <p:pic>
          <p:nvPicPr>
            <p:cNvPr id="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 b="1"/>
                <a:t>Доходы бюджета</a:t>
              </a:r>
              <a:endParaRPr lang="ru-RU" sz="2400" b="1" i="1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7"/>
            <a:ext cx="1982564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8"/>
            <a:ext cx="3143250" cy="21240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6256" y="2214563"/>
            <a:ext cx="1934369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2459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419315"/>
              </p:ext>
            </p:extLst>
          </p:nvPr>
        </p:nvGraphicFramePr>
        <p:xfrm>
          <a:off x="214313" y="4786313"/>
          <a:ext cx="8786812" cy="1739265"/>
        </p:xfrm>
        <a:graphic>
          <a:graphicData uri="http://schemas.openxmlformats.org/drawingml/2006/table">
            <a:tbl>
              <a:tblPr/>
              <a:tblGrid>
                <a:gridCol w="5054600"/>
                <a:gridCol w="3732212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Безвозмездные поступления  в бюджет Андреевского сельского поселения в 2016г.,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тыс.руб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Дотация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2345,9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1273,4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07950" y="0"/>
            <a:ext cx="8832850" cy="854075"/>
            <a:chOff x="73" y="42"/>
            <a:chExt cx="5564" cy="538"/>
          </a:xfrm>
        </p:grpSpPr>
        <p:pic>
          <p:nvPicPr>
            <p:cNvPr id="81925" name="Скругленный прямоугольник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/>
                <a:t>Расходы бюджета</a:t>
              </a:r>
              <a:endParaRPr lang="ru-RU" i="1"/>
            </a:p>
          </p:txBody>
        </p:sp>
      </p:grp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79388" y="765175"/>
            <a:ext cx="8713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Выплачиваемые из бюджета денежные средства называются </a:t>
            </a:r>
          </a:p>
          <a:p>
            <a:pPr algn="ctr"/>
            <a:r>
              <a:rPr lang="ru-RU" b="1">
                <a:latin typeface="Arial" charset="0"/>
              </a:rPr>
              <a:t>РАСХОДАМИ БЮДЖЕТА</a:t>
            </a:r>
          </a:p>
        </p:txBody>
      </p:sp>
      <p:sp>
        <p:nvSpPr>
          <p:cNvPr id="81929" name="Прямоугольник 29"/>
          <p:cNvSpPr>
            <a:spLocks noChangeArrowheads="1"/>
          </p:cNvSpPr>
          <p:nvPr/>
        </p:nvSpPr>
        <p:spPr bwMode="auto">
          <a:xfrm>
            <a:off x="971550" y="2636838"/>
            <a:ext cx="22320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>
                <a:latin typeface="Constantia" pitchFamily="18" charset="0"/>
              </a:rPr>
              <a:t>на культуру, </a:t>
            </a:r>
          </a:p>
          <a:p>
            <a:pPr algn="ctr"/>
            <a:r>
              <a:rPr lang="ru-RU" sz="1300" b="1">
                <a:latin typeface="Constantia" pitchFamily="18" charset="0"/>
              </a:rPr>
              <a:t>кинематографию</a:t>
            </a:r>
          </a:p>
        </p:txBody>
      </p:sp>
      <p:sp>
        <p:nvSpPr>
          <p:cNvPr id="81930" name="Прямоугольник 35"/>
          <p:cNvSpPr>
            <a:spLocks noChangeArrowheads="1"/>
          </p:cNvSpPr>
          <p:nvPr/>
        </p:nvSpPr>
        <p:spPr bwMode="auto">
          <a:xfrm>
            <a:off x="827088" y="4365625"/>
            <a:ext cx="2447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>
                <a:latin typeface="Constantia" pitchFamily="18" charset="0"/>
              </a:rPr>
              <a:t>на жилищно-коммунальное</a:t>
            </a:r>
            <a:r>
              <a:rPr lang="ru-RU" sz="1000" b="1">
                <a:latin typeface="Constantia" pitchFamily="18" charset="0"/>
              </a:rPr>
              <a:t> </a:t>
            </a:r>
            <a:r>
              <a:rPr lang="ru-RU" sz="1300" b="1">
                <a:latin typeface="Constantia" pitchFamily="18" charset="0"/>
              </a:rPr>
              <a:t>хозяйство</a:t>
            </a:r>
          </a:p>
        </p:txBody>
      </p:sp>
      <p:sp>
        <p:nvSpPr>
          <p:cNvPr id="81931" name="Прямоугольник 31"/>
          <p:cNvSpPr>
            <a:spLocks noChangeArrowheads="1"/>
          </p:cNvSpPr>
          <p:nvPr/>
        </p:nvSpPr>
        <p:spPr bwMode="auto">
          <a:xfrm>
            <a:off x="3563938" y="2636838"/>
            <a:ext cx="201612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оборону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2" name="Прямоугольник 40"/>
          <p:cNvSpPr>
            <a:spLocks noChangeArrowheads="1"/>
          </p:cNvSpPr>
          <p:nvPr/>
        </p:nvSpPr>
        <p:spPr bwMode="auto">
          <a:xfrm>
            <a:off x="3635375" y="4365625"/>
            <a:ext cx="201612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экономику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3" name="Прямоугольник 42"/>
          <p:cNvSpPr>
            <a:spLocks noChangeArrowheads="1"/>
          </p:cNvSpPr>
          <p:nvPr/>
        </p:nvSpPr>
        <p:spPr bwMode="auto">
          <a:xfrm>
            <a:off x="6084888" y="2708275"/>
            <a:ext cx="2015504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безопасность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4" name="Прямоугольник 26"/>
          <p:cNvSpPr>
            <a:spLocks noChangeArrowheads="1"/>
          </p:cNvSpPr>
          <p:nvPr/>
        </p:nvSpPr>
        <p:spPr bwMode="auto">
          <a:xfrm>
            <a:off x="6011863" y="4365625"/>
            <a:ext cx="21605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200" b="1">
                <a:latin typeface="Constantia" pitchFamily="18" charset="0"/>
              </a:rPr>
              <a:t>на общегосударственные вопросы</a:t>
            </a:r>
            <a:r>
              <a:rPr lang="ru-RU" sz="1300" b="1">
                <a:latin typeface="Constantia" pitchFamily="18" charset="0"/>
              </a:rPr>
              <a:t> </a:t>
            </a:r>
          </a:p>
        </p:txBody>
      </p:sp>
      <p:sp>
        <p:nvSpPr>
          <p:cNvPr id="81935" name="Прямоугольник 28"/>
          <p:cNvSpPr>
            <a:spLocks noChangeArrowheads="1"/>
          </p:cNvSpPr>
          <p:nvPr/>
        </p:nvSpPr>
        <p:spPr bwMode="auto">
          <a:xfrm>
            <a:off x="3492500" y="6165850"/>
            <a:ext cx="2160588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социальную политику</a:t>
            </a:r>
            <a:endParaRPr lang="ru-RU" sz="1300" b="1" dirty="0">
              <a:latin typeface="Constantia" pitchFamily="18" charset="0"/>
            </a:endParaRPr>
          </a:p>
        </p:txBody>
      </p:sp>
      <p:pic>
        <p:nvPicPr>
          <p:cNvPr id="8193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1481229"/>
            <a:ext cx="2016125" cy="115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109" y="1412875"/>
            <a:ext cx="1915954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2099" y="1412875"/>
            <a:ext cx="1793139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2" name="Picture 22" descr="жкх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141663"/>
            <a:ext cx="2089150" cy="123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3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109" y="3141663"/>
            <a:ext cx="1915954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4" name="Picture 24" descr="очки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141663"/>
            <a:ext cx="2087562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6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6524" y="4868863"/>
            <a:ext cx="2183976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0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9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80577"/>
              </p:ext>
            </p:extLst>
          </p:nvPr>
        </p:nvGraphicFramePr>
        <p:xfrm>
          <a:off x="214313" y="1714500"/>
          <a:ext cx="8686800" cy="4016379"/>
        </p:xfrm>
        <a:graphic>
          <a:graphicData uri="http://schemas.openxmlformats.org/drawingml/2006/table">
            <a:tbl>
              <a:tblPr/>
              <a:tblGrid>
                <a:gridCol w="5857875"/>
                <a:gridCol w="2828925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РАСХОДЫ, всего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тыс.руб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7009,5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3215,3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635,1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1403,9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1616,2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07950" y="0"/>
            <a:ext cx="8832850" cy="854075"/>
            <a:chOff x="73" y="42"/>
            <a:chExt cx="5564" cy="538"/>
          </a:xfrm>
        </p:grpSpPr>
        <p:pic>
          <p:nvPicPr>
            <p:cNvPr id="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000" b="1" dirty="0"/>
                <a:t>Расходы бюджета</a:t>
              </a:r>
              <a:endParaRPr lang="ru-RU" sz="2000" b="1" i="1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15888" y="152400"/>
            <a:ext cx="8832850" cy="768350"/>
            <a:chOff x="73" y="96"/>
            <a:chExt cx="5564" cy="484"/>
          </a:xfrm>
        </p:grpSpPr>
        <p:pic>
          <p:nvPicPr>
            <p:cNvPr id="26625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96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800" dirty="0"/>
                <a:t>Структура расходов по программному принципу</a:t>
              </a:r>
            </a:p>
          </p:txBody>
        </p:sp>
      </p:grpSp>
      <p:sp>
        <p:nvSpPr>
          <p:cNvPr id="26630" name="AutoShape 6"/>
          <p:cNvSpPr>
            <a:spLocks noChangeArrowheads="1"/>
          </p:cNvSpPr>
          <p:nvPr/>
        </p:nvSpPr>
        <p:spPr bwMode="auto">
          <a:xfrm rot="5400000">
            <a:off x="4104718" y="-800917"/>
            <a:ext cx="504352" cy="547211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2800" b="1" dirty="0">
                <a:latin typeface="Arial" charset="0"/>
              </a:rPr>
              <a:t>БЮДЖЕТ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5400000">
            <a:off x="4072924" y="35118"/>
            <a:ext cx="567940" cy="547211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dirty="0">
                <a:latin typeface="Arial" charset="0"/>
              </a:rPr>
              <a:t>Программные и непрограммные расходы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 rot="5400000">
            <a:off x="935831" y="2961482"/>
            <a:ext cx="1368425" cy="230346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1600" dirty="0">
                <a:latin typeface="Arial" charset="0"/>
              </a:rPr>
              <a:t>Муниципальные </a:t>
            </a:r>
          </a:p>
          <a:p>
            <a:pPr algn="ctr"/>
            <a:r>
              <a:rPr lang="ru-RU" sz="1600" dirty="0">
                <a:latin typeface="Arial" charset="0"/>
              </a:rPr>
              <a:t>программы (тыс. руб.)</a:t>
            </a:r>
          </a:p>
          <a:p>
            <a:pPr algn="ctr"/>
            <a:r>
              <a:rPr lang="ru-RU" sz="1600" dirty="0" smtClean="0">
                <a:latin typeface="Arial" charset="0"/>
              </a:rPr>
              <a:t>3975,8</a:t>
            </a:r>
            <a:endParaRPr lang="ru-RU" sz="1600" dirty="0">
              <a:latin typeface="Arial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7200901" y="3033712"/>
            <a:ext cx="1295400" cy="223202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1600" dirty="0">
                <a:latin typeface="Arial" charset="0"/>
              </a:rPr>
              <a:t>Непрограммные </a:t>
            </a:r>
          </a:p>
          <a:p>
            <a:pPr algn="ctr"/>
            <a:r>
              <a:rPr lang="ru-RU" sz="1600" dirty="0">
                <a:latin typeface="Arial" charset="0"/>
              </a:rPr>
              <a:t>расходы (тыс. руб.)</a:t>
            </a:r>
          </a:p>
          <a:p>
            <a:pPr algn="ctr"/>
            <a:r>
              <a:rPr lang="ru-RU" sz="1600" dirty="0" smtClean="0">
                <a:latin typeface="Arial" charset="0"/>
              </a:rPr>
              <a:t>3033,7</a:t>
            </a:r>
            <a:endParaRPr lang="ru-RU" sz="1600" dirty="0">
              <a:latin typeface="Arial" charset="0"/>
            </a:endParaRP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rot="5400000">
            <a:off x="6948339" y="4466685"/>
            <a:ext cx="935037" cy="2519363"/>
          </a:xfrm>
          <a:prstGeom prst="flowChartAlternateProcess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dirty="0">
                <a:latin typeface="Arial" charset="0"/>
              </a:rPr>
              <a:t>Общего характера</a:t>
            </a:r>
          </a:p>
          <a:p>
            <a:pPr algn="ctr"/>
            <a:r>
              <a:rPr lang="ru-RU" sz="1600" dirty="0" smtClean="0">
                <a:latin typeface="Arial" charset="0"/>
              </a:rPr>
              <a:t>(3 </a:t>
            </a:r>
            <a:r>
              <a:rPr lang="ru-RU" sz="1600" dirty="0">
                <a:latin typeface="Arial" charset="0"/>
              </a:rPr>
              <a:t>программы,</a:t>
            </a:r>
          </a:p>
          <a:p>
            <a:pPr algn="ctr"/>
            <a:r>
              <a:rPr lang="ru-RU" sz="1600" dirty="0" smtClean="0">
                <a:latin typeface="Arial" charset="0"/>
              </a:rPr>
              <a:t>384,3 </a:t>
            </a:r>
            <a:r>
              <a:rPr lang="ru-RU" sz="1600" dirty="0">
                <a:latin typeface="Arial" charset="0"/>
              </a:rPr>
              <a:t>тыс. руб.)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 rot="5400000">
            <a:off x="3780631" y="4279261"/>
            <a:ext cx="1008062" cy="2808287"/>
          </a:xfrm>
          <a:prstGeom prst="flowChartAlternateProcess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dirty="0">
                <a:latin typeface="Arial" charset="0"/>
              </a:rPr>
              <a:t>Обеспечение безопасных </a:t>
            </a:r>
          </a:p>
          <a:p>
            <a:pPr algn="ctr"/>
            <a:r>
              <a:rPr lang="ru-RU" sz="1600" dirty="0">
                <a:latin typeface="Arial" charset="0"/>
              </a:rPr>
              <a:t>условий жизнедеятельности</a:t>
            </a:r>
          </a:p>
          <a:p>
            <a:pPr algn="ctr"/>
            <a:r>
              <a:rPr lang="ru-RU" sz="1600" dirty="0" smtClean="0">
                <a:latin typeface="Arial" charset="0"/>
              </a:rPr>
              <a:t>(1 программа, 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33,5 </a:t>
            </a:r>
            <a:r>
              <a:rPr lang="ru-RU" sz="1600" dirty="0">
                <a:latin typeface="Arial" charset="0"/>
              </a:rPr>
              <a:t>тыс. руб.)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 rot="5400000">
            <a:off x="755650" y="4437063"/>
            <a:ext cx="1081087" cy="2376488"/>
          </a:xfrm>
          <a:prstGeom prst="flowChartAlternateProcess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dirty="0">
                <a:latin typeface="Arial" charset="0"/>
              </a:rPr>
              <a:t>Социальной </a:t>
            </a:r>
          </a:p>
          <a:p>
            <a:pPr algn="ctr"/>
            <a:r>
              <a:rPr lang="ru-RU" sz="1600" dirty="0">
                <a:latin typeface="Arial" charset="0"/>
              </a:rPr>
              <a:t>направленности</a:t>
            </a:r>
          </a:p>
          <a:p>
            <a:pPr algn="ctr"/>
            <a:r>
              <a:rPr lang="ru-RU" sz="1600" dirty="0">
                <a:latin typeface="Arial" charset="0"/>
              </a:rPr>
              <a:t>(</a:t>
            </a:r>
            <a:r>
              <a:rPr lang="ru-RU" sz="1600" dirty="0" smtClean="0">
                <a:latin typeface="Arial" charset="0"/>
              </a:rPr>
              <a:t>2015 </a:t>
            </a:r>
            <a:r>
              <a:rPr lang="ru-RU" sz="1600" dirty="0">
                <a:latin typeface="Arial" charset="0"/>
              </a:rPr>
              <a:t>год - </a:t>
            </a:r>
            <a:r>
              <a:rPr lang="ru-RU" sz="1600" dirty="0" smtClean="0">
                <a:latin typeface="Arial" charset="0"/>
              </a:rPr>
              <a:t>2 программа, 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1651,0 </a:t>
            </a:r>
            <a:r>
              <a:rPr lang="ru-RU" sz="1600" dirty="0">
                <a:latin typeface="Arial" charset="0"/>
              </a:rPr>
              <a:t>тыс. руб.)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266872" y="219986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7092950" y="2781300"/>
            <a:ext cx="935038" cy="719138"/>
          </a:xfrm>
          <a:custGeom>
            <a:avLst/>
            <a:gdLst>
              <a:gd name="T0" fmla="*/ 0 w 589"/>
              <a:gd name="T1" fmla="*/ 0 h 453"/>
              <a:gd name="T2" fmla="*/ 581 w 589"/>
              <a:gd name="T3" fmla="*/ 1 h 453"/>
              <a:gd name="T4" fmla="*/ 589 w 589"/>
              <a:gd name="T5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9" h="453">
                <a:moveTo>
                  <a:pt x="0" y="0"/>
                </a:moveTo>
                <a:lnTo>
                  <a:pt x="581" y="1"/>
                </a:lnTo>
                <a:lnTo>
                  <a:pt x="589" y="45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1041400" y="2703513"/>
            <a:ext cx="579438" cy="725487"/>
          </a:xfrm>
          <a:custGeom>
            <a:avLst/>
            <a:gdLst>
              <a:gd name="T0" fmla="*/ 365 w 365"/>
              <a:gd name="T1" fmla="*/ 3 h 457"/>
              <a:gd name="T2" fmla="*/ 0 w 365"/>
              <a:gd name="T3" fmla="*/ 0 h 457"/>
              <a:gd name="T4" fmla="*/ 2 w 365"/>
              <a:gd name="T5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" h="457">
                <a:moveTo>
                  <a:pt x="365" y="3"/>
                </a:moveTo>
                <a:lnTo>
                  <a:pt x="0" y="0"/>
                </a:lnTo>
                <a:lnTo>
                  <a:pt x="2" y="45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771775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692275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753984" y="4760912"/>
            <a:ext cx="15128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753984" y="4760912"/>
            <a:ext cx="4518085" cy="484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rot="5400000">
            <a:off x="4037337" y="2782093"/>
            <a:ext cx="1081087" cy="2520950"/>
          </a:xfrm>
          <a:prstGeom prst="flowChartAlternateProcess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600" dirty="0">
                <a:latin typeface="Arial" charset="0"/>
              </a:rPr>
              <a:t>Поддержка отраслей </a:t>
            </a:r>
          </a:p>
          <a:p>
            <a:pPr algn="ctr"/>
            <a:r>
              <a:rPr lang="ru-RU" sz="1600" dirty="0">
                <a:latin typeface="Arial" charset="0"/>
              </a:rPr>
              <a:t>экономики</a:t>
            </a:r>
          </a:p>
          <a:p>
            <a:pPr algn="ctr"/>
            <a:r>
              <a:rPr lang="ru-RU" sz="1600" dirty="0" smtClean="0">
                <a:latin typeface="Arial" charset="0"/>
              </a:rPr>
              <a:t>(2 программы,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1907,0 </a:t>
            </a:r>
            <a:r>
              <a:rPr lang="ru-RU" sz="1600" dirty="0">
                <a:latin typeface="Arial" charset="0"/>
              </a:rPr>
              <a:t>тыс. руб.)</a:t>
            </a: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304799" y="920751"/>
            <a:ext cx="8546165" cy="564034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планируется реализовать 8 муниципальных программ.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83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457</TotalTime>
  <Words>696</Words>
  <Application>Microsoft Office PowerPoint</Application>
  <PresentationFormat>Экран (4:3)</PresentationFormat>
  <Paragraphs>131</Paragraphs>
  <Slides>10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Модульная</vt:lpstr>
      <vt:lpstr>Лист</vt:lpstr>
      <vt:lpstr>О БЮДЖЕТЕ АНДРЕЕВСКОГО СЕЛЬСКОГО ПОСЕЛЕНИЯ ДУБОВСКОГО РАЙОНА НА 2016 год</vt:lpstr>
      <vt:lpstr>Бюджетный процесс – ежегодное формирование и исполнение бюджета</vt:lpstr>
      <vt:lpstr>Презентация PowerPoint</vt:lpstr>
      <vt:lpstr>Презентация PowerPoint</vt:lpstr>
      <vt:lpstr>Презентация PowerPoint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777</cp:lastModifiedBy>
  <cp:revision>38</cp:revision>
  <dcterms:created xsi:type="dcterms:W3CDTF">2015-12-04T12:27:38Z</dcterms:created>
  <dcterms:modified xsi:type="dcterms:W3CDTF">2016-02-10T09:52:32Z</dcterms:modified>
</cp:coreProperties>
</file>