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varScale="1">
        <p:scale>
          <a:sx n="77" d="100"/>
          <a:sy n="77" d="100"/>
        </p:scale>
        <p:origin x="6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en-US" dirty="0" smtClean="0"/>
                      <a:t>36,8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3F-406F-B090-070F02AA0A67}"/>
                </c:ext>
              </c:extLst>
            </c:dLbl>
            <c:dLbl>
              <c:idx val="2"/>
              <c:layout>
                <c:manualLayout>
                  <c:x val="3.4901092861027248E-5"/>
                  <c:y val="0.11316840379608709"/>
                </c:manualLayout>
              </c:layout>
              <c:tx>
                <c:rich>
                  <a:bodyPr/>
                  <a:lstStyle/>
                  <a:p>
                    <a:r>
                      <a:rPr lang="en-US" dirty="0" smtClean="0"/>
                      <a:t>61,6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431,6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B6-4EA5-9DC2-15F1FAF77630}"/>
                </c:ext>
              </c:extLst>
            </c:dLbl>
            <c:dLbl>
              <c:idx val="1"/>
              <c:layout/>
              <c:tx>
                <c:rich>
                  <a:bodyPr/>
                  <a:lstStyle/>
                  <a:p>
                    <a:r>
                      <a:rPr lang="en-US" dirty="0" smtClean="0"/>
                      <a:t>84,3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B6-4EA5-9DC2-15F1FAF77630}"/>
                </c:ext>
              </c:extLst>
            </c:dLbl>
            <c:dLbl>
              <c:idx val="2"/>
              <c:layout/>
              <c:tx>
                <c:rich>
                  <a:bodyPr/>
                  <a:lstStyle/>
                  <a:p>
                    <a:r>
                      <a:rPr lang="en-US" dirty="0" smtClean="0"/>
                      <a:t>1803,4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layout/>
              <c:tx>
                <c:rich>
                  <a:bodyPr/>
                  <a:lstStyle/>
                  <a:p>
                    <a:endParaRPr lang="en-US" dirty="0" smtClean="0"/>
                  </a:p>
                  <a:p>
                    <a:r>
                      <a:rPr lang="en-US" dirty="0" smtClean="0"/>
                      <a:t>6,0</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B6-4EA5-9DC2-15F1FAF77630}"/>
                </c:ext>
              </c:extLst>
            </c:dLbl>
            <c:dLbl>
              <c:idx val="4"/>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B6-4EA5-9DC2-15F1FAF7763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en-US" dirty="0" smtClean="0"/>
                      <a:t>51,5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6A-4B3F-8BFC-BE1F5FC62B69}"/>
                </c:ext>
              </c:extLst>
            </c:dLbl>
            <c:dLbl>
              <c:idx val="1"/>
              <c:layout>
                <c:manualLayout>
                  <c:x val="-0.24941550402607038"/>
                  <c:y val="2.6660617956029625E-2"/>
                </c:manualLayout>
              </c:layout>
              <c:tx>
                <c:rich>
                  <a:bodyPr/>
                  <a:lstStyle/>
                  <a:p>
                    <a:r>
                      <a:rPr lang="en-US" dirty="0" smtClean="0"/>
                      <a:t>31,2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tx>
                <c:rich>
                  <a:bodyPr/>
                  <a:lstStyle/>
                  <a:p>
                    <a:r>
                      <a:rPr lang="en-US"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en-US" dirty="0" smtClean="0"/>
                      <a:t>11,2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46A-4B3F-8BFC-BE1F5FC62B69}"/>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en-US" dirty="0" smtClean="0"/>
                      <a:t>225,0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en-US" dirty="0" smtClean="0"/>
                      <a:t>105,3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3568,5</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67,5%</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en-US" dirty="0" smtClean="0">
                        <a:latin typeface="Times New Roman" pitchFamily="18" charset="0"/>
                        <a:cs typeface="Times New Roman" pitchFamily="18" charset="0"/>
                      </a:rPr>
                      <a:t>1,7%</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4962-428B-9E65-3AAE9B0525E6}"/>
                </c:ext>
              </c:extLst>
            </c:dLbl>
            <c:dLbl>
              <c:idx val="2"/>
              <c:layout/>
              <c:tx>
                <c:rich>
                  <a:bodyPr/>
                  <a:lstStyle/>
                  <a:p>
                    <a:r>
                      <a:rPr lang="en-US" dirty="0" smtClean="0"/>
                      <a:t>1,9%</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962-428B-9E65-3AAE9B0525E6}"/>
                </c:ext>
              </c:extLst>
            </c:dLbl>
            <c:dLbl>
              <c:idx val="3"/>
              <c:layout/>
              <c:tx>
                <c:rich>
                  <a:bodyPr/>
                  <a:lstStyle/>
                  <a:p>
                    <a:r>
                      <a:rPr lang="en-US" dirty="0" smtClean="0"/>
                      <a:t>3,6%</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4962-428B-9E65-3AAE9B0525E6}"/>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0,2%</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20,8</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en-US" dirty="0" smtClean="0">
                        <a:latin typeface="Times New Roman" pitchFamily="18" charset="0"/>
                        <a:cs typeface="Times New Roman" pitchFamily="18" charset="0"/>
                      </a:rPr>
                      <a:t>0,1%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lstStyle/>
                  <a:p>
                    <a:r>
                      <a:rPr lang="en-US" dirty="0" smtClean="0"/>
                      <a:t>0,1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962-428B-9E65-3AAE9B0525E6}"/>
                </c:ext>
              </c:extLst>
            </c:dLbl>
            <c:dLbl>
              <c:idx val="8"/>
              <c:layout/>
              <c:tx>
                <c:rich>
                  <a:bodyPr/>
                  <a:lstStyle/>
                  <a:p>
                    <a:r>
                      <a:rPr lang="en-US" dirty="0" smtClean="0"/>
                      <a:t>4,1%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4962-428B-9E65-3AAE9B0525E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02.11.2021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02.11.2021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02.11.2021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02.11.2021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02.11.2021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02.11.2021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02.11.2021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02.11.2021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02.11.2021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02.11.2021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02.11.2021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02.11.2021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02.11.2021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02.11.2021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ПРОЕКТЕ БЮДЖЕТА АНДРЕЕВСКОГО СЕЛЬСКОГО ПОСЕЛЕНИЯ ДУБОВСКОГО РАЙОНА НА </a:t>
            </a:r>
            <a:r>
              <a:rPr lang="ru-RU" sz="3600" dirty="0">
                <a:solidFill>
                  <a:schemeClr val="accent1">
                    <a:lumMod val="50000"/>
                  </a:schemeClr>
                </a:solidFill>
                <a:effectLst/>
              </a:rPr>
              <a:t>2022</a:t>
            </a:r>
            <a:r>
              <a:rPr lang="ru-RU" sz="2800" dirty="0" smtClean="0">
                <a:solidFill>
                  <a:schemeClr val="accent1">
                    <a:lumMod val="50000"/>
                  </a:schemeClr>
                </a:solidFill>
                <a:effectLst/>
              </a:rPr>
              <a:t> </a:t>
            </a:r>
            <a:r>
              <a:rPr lang="ru-RU" sz="2800" dirty="0" smtClean="0">
                <a:solidFill>
                  <a:schemeClr val="accent1">
                    <a:lumMod val="50000"/>
                  </a:schemeClr>
                </a:solidFill>
                <a:effectLst/>
              </a:rPr>
              <a:t>ГОД И НА ПЛАНОВЫЙ ПЕРИОД </a:t>
            </a:r>
            <a:r>
              <a:rPr lang="ru-RU" sz="3100" dirty="0" smtClean="0">
                <a:solidFill>
                  <a:schemeClr val="accent1">
                    <a:lumMod val="50000"/>
                  </a:schemeClr>
                </a:solidFill>
                <a:effectLst/>
              </a:rPr>
              <a:t>202</a:t>
            </a:r>
            <a:r>
              <a:rPr lang="en-US" sz="3100" dirty="0" smtClean="0">
                <a:solidFill>
                  <a:schemeClr val="accent1">
                    <a:lumMod val="50000"/>
                  </a:schemeClr>
                </a:solidFill>
                <a:effectLst/>
                <a:latin typeface="Corbel" panose="020B0503020204020204" pitchFamily="34" charset="0"/>
              </a:rPr>
              <a:t>3</a:t>
            </a:r>
            <a:r>
              <a:rPr lang="ru-RU" sz="2800" dirty="0" smtClean="0">
                <a:solidFill>
                  <a:schemeClr val="accent1">
                    <a:lumMod val="50000"/>
                  </a:schemeClr>
                </a:solidFill>
                <a:effectLst/>
              </a:rPr>
              <a:t> </a:t>
            </a:r>
            <a:r>
              <a:rPr lang="ru-RU" sz="2800" dirty="0" smtClean="0">
                <a:solidFill>
                  <a:schemeClr val="accent1">
                    <a:lumMod val="50000"/>
                  </a:schemeClr>
                </a:solidFill>
                <a:effectLst/>
              </a:rPr>
              <a:t>И </a:t>
            </a:r>
            <a:r>
              <a:rPr lang="ru-RU" sz="3100" dirty="0" smtClean="0">
                <a:solidFill>
                  <a:schemeClr val="accent1">
                    <a:lumMod val="50000"/>
                  </a:schemeClr>
                </a:solidFill>
                <a:effectLst/>
              </a:rPr>
              <a:t>202</a:t>
            </a:r>
            <a:r>
              <a:rPr lang="en-US" sz="3100" dirty="0" smtClean="0">
                <a:solidFill>
                  <a:schemeClr val="accent1">
                    <a:lumMod val="50000"/>
                  </a:schemeClr>
                </a:solidFill>
                <a:effectLst/>
                <a:latin typeface="Corbel" panose="020B0503020204020204" pitchFamily="34" charset="0"/>
              </a:rPr>
              <a:t>4</a:t>
            </a:r>
            <a:r>
              <a:rPr lang="ru-RU" sz="2800" dirty="0" smtClean="0">
                <a:solidFill>
                  <a:schemeClr val="accent1">
                    <a:lumMod val="50000"/>
                  </a:schemeClr>
                </a:solidFill>
                <a:effectLst/>
              </a:rPr>
              <a:t> </a:t>
            </a:r>
            <a:r>
              <a:rPr lang="ru-RU" sz="2800" dirty="0" smtClean="0">
                <a:solidFill>
                  <a:schemeClr val="accent1">
                    <a:lumMod val="50000"/>
                  </a:schemeClr>
                </a:solidFill>
                <a:effectLst/>
              </a:rPr>
              <a:t>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2477021592"/>
              </p:ext>
            </p:extLst>
          </p:nvPr>
        </p:nvGraphicFramePr>
        <p:xfrm>
          <a:off x="1257300" y="1036638"/>
          <a:ext cx="7974013" cy="4940300"/>
        </p:xfrm>
        <a:graphic>
          <a:graphicData uri="http://schemas.openxmlformats.org/presentationml/2006/ole">
            <mc:AlternateContent xmlns:mc="http://schemas.openxmlformats.org/markup-compatibility/2006">
              <mc:Choice xmlns:v="urn:schemas-microsoft-com:vml" Requires="v">
                <p:oleObj spid="_x0000_s2121" name="Лист" r:id="rId4" imgW="5737887" imgH="3550888" progId="Excel.Sheet.8">
                  <p:embed/>
                </p:oleObj>
              </mc:Choice>
              <mc:Fallback>
                <p:oleObj name="Лист" r:id="rId4" imgW="5737887" imgH="3550888" progId="Excel.Sheet.8">
                  <p:embed/>
                  <p:pic>
                    <p:nvPicPr>
                      <p:cNvPr id="0" name="Picture 52"/>
                      <p:cNvPicPr>
                        <a:picLocks noChangeAspect="1" noChangeArrowheads="1"/>
                      </p:cNvPicPr>
                      <p:nvPr/>
                    </p:nvPicPr>
                    <p:blipFill>
                      <a:blip r:embed="rId5"/>
                      <a:srcRect/>
                      <a:stretch>
                        <a:fillRect/>
                      </a:stretch>
                    </p:blipFill>
                    <p:spPr bwMode="auto">
                      <a:xfrm>
                        <a:off x="1257300" y="1036638"/>
                        <a:ext cx="7974013" cy="494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455761505"/>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a:t>
                      </a:r>
                      <a:r>
                        <a:rPr kumimoji="0" 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2326,2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36,8</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2350,0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2368,0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3898,8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61,6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3189,1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2794,5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6324,9</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5640,6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5264,5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2326,2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2350,0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2368,0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431,6</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448,1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458,3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latin typeface="Times New Roman" pitchFamily="18" charset="0"/>
                          <a:cs typeface="Times New Roman" pitchFamily="18" charset="0"/>
                        </a:rPr>
                        <a:t>0,0</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84,3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7,5</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90212406"/>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4179705963"/>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12174016"/>
              </p:ext>
            </p:extLst>
          </p:nvPr>
        </p:nvGraphicFramePr>
        <p:xfrm>
          <a:off x="1043608" y="1034573"/>
          <a:ext cx="7992888" cy="5703888"/>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341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a:t>
                      </a:r>
                      <a:r>
                        <a:rPr kumimoji="0" 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99,9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102,0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31,2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51,6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3898,8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3189,1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2794,5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3568,5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91,5</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2854,8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2569,3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5,8</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2705056169"/>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574900992"/>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a:t>
            </a:r>
            <a:r>
              <a:rPr lang="en-US" sz="1600" dirty="0" smtClean="0">
                <a:latin typeface="Arial" charset="0"/>
              </a:rPr>
              <a:t>2</a:t>
            </a:r>
            <a:r>
              <a:rPr lang="ru-RU" sz="1600" dirty="0" smtClean="0">
                <a:latin typeface="Arial" charset="0"/>
              </a:rPr>
              <a:t> </a:t>
            </a:r>
            <a:r>
              <a:rPr lang="ru-RU" sz="1600" dirty="0">
                <a:latin typeface="Arial" charset="0"/>
              </a:rPr>
              <a:t>год </a:t>
            </a:r>
            <a:r>
              <a:rPr lang="ru-RU" sz="1600" dirty="0" smtClean="0">
                <a:latin typeface="Arial" charset="0"/>
              </a:rPr>
              <a:t>– </a:t>
            </a:r>
            <a:r>
              <a:rPr lang="en-US" sz="1600" dirty="0" smtClean="0">
                <a:latin typeface="Arial" charset="0"/>
              </a:rPr>
              <a:t>6216,6</a:t>
            </a:r>
            <a:endParaRPr lang="ru-RU" sz="1600" dirty="0">
              <a:latin typeface="Arial" charset="0"/>
            </a:endParaRPr>
          </a:p>
          <a:p>
            <a:pPr algn="ctr"/>
            <a:r>
              <a:rPr lang="ru-RU" sz="1600" dirty="0" smtClean="0">
                <a:latin typeface="Arial" charset="0"/>
              </a:rPr>
              <a:t>202</a:t>
            </a:r>
            <a:r>
              <a:rPr lang="en-US" sz="1600" dirty="0" smtClean="0">
                <a:latin typeface="Arial" charset="0"/>
              </a:rPr>
              <a:t>3</a:t>
            </a:r>
            <a:r>
              <a:rPr lang="ru-RU" sz="1600" dirty="0" smtClean="0">
                <a:latin typeface="Arial" charset="0"/>
              </a:rPr>
              <a:t> </a:t>
            </a:r>
            <a:r>
              <a:rPr lang="ru-RU" sz="1600" dirty="0">
                <a:latin typeface="Arial" charset="0"/>
              </a:rPr>
              <a:t>год </a:t>
            </a:r>
            <a:r>
              <a:rPr lang="ru-RU" sz="1600" dirty="0" smtClean="0">
                <a:latin typeface="Arial" charset="0"/>
              </a:rPr>
              <a:t>– </a:t>
            </a:r>
            <a:r>
              <a:rPr lang="ru-RU" sz="1600" dirty="0" smtClean="0">
                <a:latin typeface="Arial" charset="0"/>
              </a:rPr>
              <a:t>5</a:t>
            </a:r>
            <a:r>
              <a:rPr lang="en-US" sz="1600" dirty="0" smtClean="0">
                <a:latin typeface="Arial" charset="0"/>
              </a:rPr>
              <a:t>390,0</a:t>
            </a:r>
            <a:endParaRPr lang="ru-RU" sz="1600" dirty="0">
              <a:latin typeface="Arial" charset="0"/>
            </a:endParaRPr>
          </a:p>
          <a:p>
            <a:pPr algn="ctr"/>
            <a:r>
              <a:rPr lang="ru-RU" sz="1600" dirty="0" smtClean="0">
                <a:latin typeface="Arial" charset="0"/>
              </a:rPr>
              <a:t>202</a:t>
            </a:r>
            <a:r>
              <a:rPr lang="en-US" sz="1600" dirty="0" smtClean="0">
                <a:latin typeface="Arial" charset="0"/>
              </a:rPr>
              <a:t>4</a:t>
            </a:r>
            <a:r>
              <a:rPr lang="ru-RU" sz="1600" dirty="0" smtClean="0">
                <a:latin typeface="Arial" charset="0"/>
              </a:rPr>
              <a:t> </a:t>
            </a:r>
            <a:r>
              <a:rPr lang="ru-RU" sz="1600" dirty="0">
                <a:latin typeface="Arial" charset="0"/>
              </a:rPr>
              <a:t>год </a:t>
            </a:r>
            <a:r>
              <a:rPr lang="ru-RU" sz="1600" dirty="0" smtClean="0">
                <a:latin typeface="Arial" charset="0"/>
              </a:rPr>
              <a:t>– </a:t>
            </a:r>
            <a:r>
              <a:rPr lang="en-US" sz="1600" dirty="0" smtClean="0">
                <a:latin typeface="Arial" charset="0"/>
              </a:rPr>
              <a:t>4998</a:t>
            </a:r>
            <a:r>
              <a:rPr lang="ru-RU" sz="1600" dirty="0" smtClean="0">
                <a:latin typeface="Arial" charset="0"/>
              </a:rPr>
              <a:t>,0</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a:t>
            </a:r>
            <a:r>
              <a:rPr lang="en-US" sz="1600" dirty="0" smtClean="0">
                <a:latin typeface="Arial" charset="0"/>
              </a:rPr>
              <a:t>2</a:t>
            </a:r>
            <a:r>
              <a:rPr lang="ru-RU" sz="1600" dirty="0" smtClean="0">
                <a:latin typeface="Arial" charset="0"/>
              </a:rPr>
              <a:t> </a:t>
            </a:r>
            <a:r>
              <a:rPr lang="ru-RU" sz="1600" dirty="0">
                <a:latin typeface="Arial" charset="0"/>
              </a:rPr>
              <a:t>год </a:t>
            </a:r>
            <a:r>
              <a:rPr lang="ru-RU" sz="1600" dirty="0" smtClean="0">
                <a:latin typeface="Arial" charset="0"/>
              </a:rPr>
              <a:t>– </a:t>
            </a:r>
            <a:r>
              <a:rPr lang="en-US" sz="1600" dirty="0" smtClean="0">
                <a:latin typeface="Arial" charset="0"/>
              </a:rPr>
              <a:t>108,3</a:t>
            </a:r>
            <a:endParaRPr lang="ru-RU" sz="1600" dirty="0">
              <a:latin typeface="Arial" charset="0"/>
            </a:endParaRPr>
          </a:p>
          <a:p>
            <a:pPr algn="ctr"/>
            <a:r>
              <a:rPr lang="ru-RU" sz="1600" dirty="0" smtClean="0">
                <a:latin typeface="Arial" charset="0"/>
              </a:rPr>
              <a:t>202</a:t>
            </a:r>
            <a:r>
              <a:rPr lang="en-US" sz="1600" dirty="0" smtClean="0">
                <a:latin typeface="Arial" charset="0"/>
              </a:rPr>
              <a:t>3</a:t>
            </a:r>
            <a:r>
              <a:rPr lang="ru-RU" sz="1600" dirty="0" smtClean="0">
                <a:latin typeface="Arial" charset="0"/>
              </a:rPr>
              <a:t> </a:t>
            </a:r>
            <a:r>
              <a:rPr lang="ru-RU" sz="1600" dirty="0">
                <a:latin typeface="Arial" charset="0"/>
              </a:rPr>
              <a:t>год </a:t>
            </a:r>
            <a:r>
              <a:rPr lang="ru-RU" sz="1600" dirty="0" smtClean="0">
                <a:latin typeface="Arial" charset="0"/>
              </a:rPr>
              <a:t>– </a:t>
            </a:r>
            <a:r>
              <a:rPr lang="ru-RU" sz="1600" dirty="0" smtClean="0">
                <a:latin typeface="Arial" charset="0"/>
              </a:rPr>
              <a:t>2</a:t>
            </a:r>
            <a:r>
              <a:rPr lang="en-US" sz="1600" dirty="0" smtClean="0">
                <a:latin typeface="Arial" charset="0"/>
              </a:rPr>
              <a:t>50,6</a:t>
            </a:r>
            <a:endParaRPr lang="ru-RU" sz="1600" dirty="0">
              <a:latin typeface="Arial" charset="0"/>
            </a:endParaRPr>
          </a:p>
          <a:p>
            <a:pPr algn="ctr"/>
            <a:r>
              <a:rPr lang="ru-RU" sz="1600" dirty="0" smtClean="0">
                <a:latin typeface="Arial" charset="0"/>
              </a:rPr>
              <a:t>202</a:t>
            </a:r>
            <a:r>
              <a:rPr lang="en-US" sz="1600" dirty="0" smtClean="0">
                <a:latin typeface="Arial" charset="0"/>
              </a:rPr>
              <a:t>4</a:t>
            </a:r>
            <a:r>
              <a:rPr lang="ru-RU" sz="1600" dirty="0" smtClean="0">
                <a:latin typeface="Arial" charset="0"/>
              </a:rPr>
              <a:t> </a:t>
            </a:r>
            <a:r>
              <a:rPr lang="ru-RU" sz="1600" dirty="0">
                <a:latin typeface="Arial" charset="0"/>
              </a:rPr>
              <a:t>год </a:t>
            </a:r>
            <a:r>
              <a:rPr lang="ru-RU" sz="1600" dirty="0" smtClean="0">
                <a:latin typeface="Arial" charset="0"/>
              </a:rPr>
              <a:t>– </a:t>
            </a:r>
            <a:r>
              <a:rPr lang="ru-RU" sz="1600" dirty="0" smtClean="0">
                <a:latin typeface="Arial" charset="0"/>
              </a:rPr>
              <a:t>26</a:t>
            </a:r>
            <a:r>
              <a:rPr lang="en-US" sz="1600" dirty="0" smtClean="0">
                <a:latin typeface="Arial" charset="0"/>
              </a:rPr>
              <a:t>6,5</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a:t>
            </a:r>
            <a:r>
              <a:rPr lang="en-US" sz="1600" dirty="0" smtClean="0">
                <a:latin typeface="Arial" charset="0"/>
              </a:rPr>
              <a:t>2</a:t>
            </a:r>
            <a:r>
              <a:rPr lang="ru-RU" sz="1600" dirty="0" smtClean="0">
                <a:latin typeface="Arial" charset="0"/>
              </a:rPr>
              <a:t> </a:t>
            </a:r>
            <a:r>
              <a:rPr lang="ru-RU" sz="1600" dirty="0">
                <a:latin typeface="Arial" charset="0"/>
              </a:rPr>
              <a:t>год – </a:t>
            </a:r>
            <a:r>
              <a:rPr lang="en-US" sz="1600" dirty="0" smtClean="0">
                <a:latin typeface="Arial" charset="0"/>
              </a:rPr>
              <a:t>4</a:t>
            </a:r>
            <a:r>
              <a:rPr lang="ru-RU" sz="1600" dirty="0" smtClean="0">
                <a:latin typeface="Arial" charset="0"/>
              </a:rPr>
              <a:t> </a:t>
            </a:r>
            <a:r>
              <a:rPr lang="ru-RU" sz="1600" dirty="0" smtClean="0">
                <a:latin typeface="Arial" charset="0"/>
              </a:rPr>
              <a:t>программы,</a:t>
            </a:r>
            <a:endParaRPr lang="ru-RU" sz="1600" dirty="0">
              <a:latin typeface="Arial" charset="0"/>
            </a:endParaRPr>
          </a:p>
          <a:p>
            <a:pPr algn="ctr"/>
            <a:r>
              <a:rPr lang="en-US" sz="1600" dirty="0" smtClean="0">
                <a:latin typeface="Arial" charset="0"/>
              </a:rPr>
              <a:t>4614,8</a:t>
            </a:r>
            <a:r>
              <a:rPr lang="ru-RU" sz="1600" dirty="0" smtClean="0">
                <a:latin typeface="Arial" charset="0"/>
              </a:rPr>
              <a:t>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a:t>
            </a:r>
            <a:r>
              <a:rPr lang="en-US" sz="1600" dirty="0" smtClean="0">
                <a:latin typeface="Arial" charset="0"/>
              </a:rPr>
              <a:t>2</a:t>
            </a:r>
            <a:r>
              <a:rPr lang="ru-RU" sz="1600" dirty="0" smtClean="0">
                <a:latin typeface="Arial" charset="0"/>
              </a:rPr>
              <a:t>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en-US" sz="1600" dirty="0" smtClean="0">
                <a:latin typeface="Arial" charset="0"/>
              </a:rPr>
              <a:t>7,0</a:t>
            </a:r>
            <a:r>
              <a:rPr lang="ru-RU" sz="1600" dirty="0" smtClean="0">
                <a:latin typeface="Arial" charset="0"/>
              </a:rPr>
              <a:t>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a:t>
            </a:r>
            <a:r>
              <a:rPr lang="en-US" sz="1600" dirty="0" smtClean="0">
                <a:latin typeface="Arial" charset="0"/>
              </a:rPr>
              <a:t>2</a:t>
            </a:r>
            <a:r>
              <a:rPr lang="ru-RU" sz="1600" dirty="0" smtClean="0">
                <a:latin typeface="Arial" charset="0"/>
              </a:rPr>
              <a:t> </a:t>
            </a:r>
            <a:r>
              <a:rPr lang="ru-RU" sz="1600" dirty="0">
                <a:latin typeface="Arial" charset="0"/>
              </a:rPr>
              <a:t>год - </a:t>
            </a:r>
            <a:r>
              <a:rPr lang="en-US" sz="1600" dirty="0" smtClean="0">
                <a:latin typeface="Arial" charset="0"/>
              </a:rPr>
              <a:t>2</a:t>
            </a:r>
            <a:r>
              <a:rPr lang="ru-RU" sz="1600" dirty="0" smtClean="0">
                <a:latin typeface="Arial" charset="0"/>
              </a:rPr>
              <a:t> </a:t>
            </a:r>
            <a:endParaRPr lang="ru-RU" sz="1600" dirty="0" smtClean="0">
              <a:latin typeface="Arial" charset="0"/>
            </a:endParaRPr>
          </a:p>
          <a:p>
            <a:pPr algn="ctr"/>
            <a:r>
              <a:rPr lang="ru-RU" sz="1600" dirty="0" smtClean="0">
                <a:latin typeface="Arial" charset="0"/>
              </a:rPr>
              <a:t>программ</a:t>
            </a:r>
            <a:r>
              <a:rPr lang="en-US" sz="1600" dirty="0" smtClean="0">
                <a:latin typeface="Arial" charset="0"/>
              </a:rPr>
              <a:t>s</a:t>
            </a:r>
            <a:r>
              <a:rPr lang="ru-RU" sz="1600" dirty="0" smtClean="0">
                <a:latin typeface="Arial" charset="0"/>
              </a:rPr>
              <a:t>, </a:t>
            </a:r>
            <a:endParaRPr lang="ru-RU" sz="1600" dirty="0">
              <a:latin typeface="Arial" charset="0"/>
            </a:endParaRPr>
          </a:p>
          <a:p>
            <a:pPr algn="ctr"/>
            <a:r>
              <a:rPr lang="ru-RU" sz="1600" dirty="0" smtClean="0">
                <a:latin typeface="Arial" charset="0"/>
              </a:rPr>
              <a:t>1</a:t>
            </a:r>
            <a:r>
              <a:rPr lang="en-US" sz="1600" dirty="0" smtClean="0">
                <a:latin typeface="Arial" charset="0"/>
              </a:rPr>
              <a:t>321,0</a:t>
            </a:r>
            <a:r>
              <a:rPr lang="ru-RU" sz="1600" dirty="0" smtClean="0">
                <a:latin typeface="Arial" charset="0"/>
              </a:rPr>
              <a:t>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a:t>
            </a:r>
            <a:r>
              <a:rPr lang="en-US" sz="1600" dirty="0" smtClean="0">
                <a:latin typeface="Arial" charset="0"/>
              </a:rPr>
              <a:t>2</a:t>
            </a:r>
            <a:r>
              <a:rPr lang="ru-RU" sz="1600" dirty="0" smtClean="0">
                <a:latin typeface="Arial" charset="0"/>
              </a:rPr>
              <a:t> </a:t>
            </a:r>
            <a:r>
              <a:rPr lang="ru-RU" sz="1600" dirty="0">
                <a:latin typeface="Arial" charset="0"/>
              </a:rPr>
              <a:t>год </a:t>
            </a:r>
            <a:r>
              <a:rPr lang="ru-RU" sz="1600" dirty="0" smtClean="0">
                <a:latin typeface="Arial" charset="0"/>
              </a:rPr>
              <a:t>– 3 программы,</a:t>
            </a:r>
            <a:endParaRPr lang="ru-RU" sz="1600" dirty="0">
              <a:latin typeface="Arial" charset="0"/>
            </a:endParaRPr>
          </a:p>
          <a:p>
            <a:pPr algn="ctr"/>
            <a:r>
              <a:rPr lang="ru-RU" sz="1600" dirty="0" smtClean="0">
                <a:latin typeface="Arial" charset="0"/>
              </a:rPr>
              <a:t>2</a:t>
            </a:r>
            <a:r>
              <a:rPr lang="en-US" sz="1600" dirty="0" smtClean="0">
                <a:latin typeface="Arial" charset="0"/>
              </a:rPr>
              <a:t>73,8</a:t>
            </a:r>
            <a:r>
              <a:rPr lang="ru-RU" sz="1600" dirty="0" smtClean="0">
                <a:latin typeface="Arial" charset="0"/>
              </a:rPr>
              <a:t>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a:t>
              </a:r>
              <a:r>
                <a:rPr lang="en-US" sz="2000" dirty="0" smtClean="0"/>
                <a:t>2</a:t>
              </a:r>
              <a:r>
                <a:rPr lang="ru-RU" sz="2000" dirty="0" smtClean="0"/>
                <a:t>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3469158789"/>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4126</TotalTime>
  <Words>851</Words>
  <Application>Microsoft Office PowerPoint</Application>
  <PresentationFormat>Экран (4:3)</PresentationFormat>
  <Paragraphs>218</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 Microsoft Excel 97–2003</vt:lpstr>
      <vt:lpstr>О ПРОЕКТЕ БЮДЖЕТА АНДРЕЕВСКОГО СЕЛЬСКОГО ПОСЕЛЕНИЯ ДУБОВСКОГО РАЙОНА НА 2022 ГОД И НА ПЛАНОВЫЙ ПЕРИОД 2023 И 2024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293</cp:revision>
  <dcterms:created xsi:type="dcterms:W3CDTF">2013-11-12T07:49:12Z</dcterms:created>
  <dcterms:modified xsi:type="dcterms:W3CDTF">2021-11-02T08:01:46Z</dcterms:modified>
</cp:coreProperties>
</file>