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84" r:id="rId4"/>
    <p:sldId id="258" r:id="rId5"/>
    <p:sldId id="285" r:id="rId6"/>
    <p:sldId id="263" r:id="rId7"/>
    <p:sldId id="264" r:id="rId8"/>
    <p:sldId id="290" r:id="rId9"/>
    <p:sldId id="281" r:id="rId10"/>
    <p:sldId id="266" r:id="rId11"/>
    <p:sldId id="272" r:id="rId12"/>
    <p:sldId id="279"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98" d="100"/>
          <a:sy n="98" d="100"/>
        </p:scale>
        <p:origin x="-63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38"/>
          <c:y val="3.9441259180315394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846E-2"/>
          <c:y val="0.13137251958734714"/>
          <c:w val="0.57829393225314152"/>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41.6</c:v>
                </c:pt>
                <c:pt idx="1">
                  <c:v>3.3</c:v>
                </c:pt>
                <c:pt idx="2">
                  <c:v>55.1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4"/>
          </c:dPt>
          <c:dPt>
            <c:idx val="3"/>
            <c:bubble3D val="0"/>
            <c:explosion val="4"/>
          </c:dPt>
          <c:dPt>
            <c:idx val="4"/>
            <c:bubble3D val="0"/>
            <c:explosion val="36"/>
          </c:dPt>
          <c:cat>
            <c:strRef>
              <c:f>Лист1!$A$2:$A$7</c:f>
              <c:strCache>
                <c:ptCount val="6"/>
                <c:pt idx="0">
                  <c:v>НДФЛ</c:v>
                </c:pt>
                <c:pt idx="1">
                  <c:v>Акцизы по подакцизным товарам</c:v>
                </c:pt>
                <c:pt idx="2">
                  <c:v>Налоги на совокупный доход</c:v>
                </c:pt>
                <c:pt idx="3">
                  <c:v>Налог на имущество физических лиц</c:v>
                </c:pt>
                <c:pt idx="4">
                  <c:v>Земельный налог</c:v>
                </c:pt>
                <c:pt idx="5">
                  <c:v>Государственная пошлина</c:v>
                </c:pt>
              </c:strCache>
            </c:strRef>
          </c:cat>
          <c:val>
            <c:numRef>
              <c:f>Лист1!$B$2:$B$7</c:f>
              <c:numCache>
                <c:formatCode>General</c:formatCode>
                <c:ptCount val="6"/>
                <c:pt idx="0">
                  <c:v>742.2</c:v>
                </c:pt>
                <c:pt idx="1">
                  <c:v>458.4</c:v>
                </c:pt>
                <c:pt idx="2">
                  <c:v>17</c:v>
                </c:pt>
                <c:pt idx="3">
                  <c:v>86.1</c:v>
                </c:pt>
                <c:pt idx="4">
                  <c:v>1829.5</c:v>
                </c:pt>
                <c:pt idx="5">
                  <c:v>6.1</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1.2484371173354308E-2"/>
          <c:y val="0.66799164712778436"/>
          <c:w val="0.92592129516247534"/>
          <c:h val="0.30292900058616645"/>
        </c:manualLayout>
      </c:layout>
      <c:overlay val="0"/>
      <c:txPr>
        <a:bodyPr/>
        <a:lstStyle/>
        <a:p>
          <a:pPr>
            <a:defRPr sz="800"/>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721"/>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49E-2"/>
                  <c:y val="-2.6013935758030245E-2"/>
                </c:manualLayout>
              </c:layout>
              <c:showLegendKey val="0"/>
              <c:showVal val="1"/>
              <c:showCatName val="0"/>
              <c:showSerName val="0"/>
              <c:showPercent val="0"/>
              <c:showBubbleSize val="0"/>
            </c:dLbl>
            <c:dLbl>
              <c:idx val="1"/>
              <c:layout>
                <c:manualLayout>
                  <c:x val="-0.24941550402607007"/>
                  <c:y val="2.6660617956029576E-2"/>
                </c:manualLayout>
              </c:layout>
              <c:showLegendKey val="0"/>
              <c:showVal val="1"/>
              <c:showCatName val="0"/>
              <c:showSerName val="0"/>
              <c:showPercent val="0"/>
              <c:showBubbleSize val="0"/>
            </c:dLbl>
            <c:dLbl>
              <c:idx val="2"/>
              <c:layout>
                <c:manualLayout>
                  <c:x val="-5.7229512977544472E-2"/>
                  <c:y val="-1.441976002999625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71.3</c:v>
                </c:pt>
                <c:pt idx="1">
                  <c:v>94.1</c:v>
                </c:pt>
                <c:pt idx="2">
                  <c:v>80.7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16E-2"/>
          <c:y val="0.14326311597303718"/>
          <c:w val="0.88494660600384589"/>
          <c:h val="0.62133148892720813"/>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14E-2"/>
                  <c:y val="-3.3950443694538111E-2"/>
                </c:manualLayout>
              </c:layout>
              <c:showLegendKey val="0"/>
              <c:showVal val="1"/>
              <c:showCatName val="0"/>
              <c:showSerName val="0"/>
              <c:showPercent val="0"/>
              <c:showBubbleSize val="0"/>
            </c:dLbl>
            <c:dLbl>
              <c:idx val="1"/>
              <c:layout>
                <c:manualLayout>
                  <c:x val="0"/>
                  <c:y val="0.33843411420544367"/>
                </c:manualLayout>
              </c:layout>
              <c:showLegendKey val="0"/>
              <c:showVal val="1"/>
              <c:showCatName val="0"/>
              <c:showSerName val="0"/>
              <c:showPercent val="0"/>
              <c:showBubbleSize val="0"/>
            </c:dLbl>
            <c:dLbl>
              <c:idx val="2"/>
              <c:layout>
                <c:manualLayout>
                  <c:x val="-6.417395742198892E-2"/>
                  <c:y val="-9.378483939507562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75.099999999999994</c:v>
                </c:pt>
                <c:pt idx="1">
                  <c:v>1.6</c:v>
                </c:pt>
                <c:pt idx="2">
                  <c:v>23.3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29.01.2015</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29.01.2015</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29.01.2015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29.01.2015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29.01.2015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29.01.2015</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29.01.2015</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29.01.2015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29.01.2015</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29.01.2015</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29.01.2015</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29.01.2015</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29.01.2015</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29.01.2015</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29.01.2015</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29.01.2015</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11.xml"/><Relationship Id="rId7"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0.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12.xml"/><Relationship Id="rId7"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2015 ГОД И НА ПЛАНОВЫЙ ПЕРИОД 2016 И 2017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АНДРЕЕВСКОГО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2015 </a:t>
              </a:r>
              <a:r>
                <a:rPr lang="ru-RU" sz="2400" dirty="0"/>
                <a:t>году</a:t>
              </a:r>
            </a:p>
          </p:txBody>
        </p:sp>
      </p:grpSp>
      <p:graphicFrame>
        <p:nvGraphicFramePr>
          <p:cNvPr id="21522" name="Object 18"/>
          <p:cNvGraphicFramePr>
            <a:graphicFrameLocks noChangeAspect="1"/>
          </p:cNvGraphicFramePr>
          <p:nvPr>
            <p:extLst>
              <p:ext uri="{D42A27DB-BD31-4B8C-83A1-F6EECF244321}">
                <p14:modId xmlns:p14="http://schemas.microsoft.com/office/powerpoint/2010/main" val="1773795309"/>
              </p:ext>
            </p:extLst>
          </p:nvPr>
        </p:nvGraphicFramePr>
        <p:xfrm>
          <a:off x="395537" y="1124744"/>
          <a:ext cx="8465889" cy="5112568"/>
        </p:xfrm>
        <a:graphic>
          <a:graphicData uri="http://schemas.openxmlformats.org/presentationml/2006/ole">
            <mc:AlternateContent xmlns:mc="http://schemas.openxmlformats.org/markup-compatibility/2006">
              <mc:Choice xmlns:v="urn:schemas-microsoft-com:vml" Requires="v">
                <p:oleObj spid="_x0000_s21538" name="Диаграмма" r:id="rId6" imgW="9172581" imgH="4819723" progId="Excel.Chart.8">
                  <p:embed/>
                </p:oleObj>
              </mc:Choice>
              <mc:Fallback>
                <p:oleObj name="Диаграмма" r:id="rId6" imgW="9172581" imgH="4819723" progId="Excel.Chart.8">
                  <p:embed/>
                  <p:pic>
                    <p:nvPicPr>
                      <p:cNvPr id="0" name="Object 18"/>
                      <p:cNvPicPr>
                        <a:picLocks noChangeAspect="1" noChangeArrowheads="1"/>
                      </p:cNvPicPr>
                      <p:nvPr/>
                    </p:nvPicPr>
                    <p:blipFill>
                      <a:blip r:embed="rId7"/>
                      <a:srcRect/>
                      <a:stretch>
                        <a:fillRect/>
                      </a:stretch>
                    </p:blipFill>
                    <p:spPr bwMode="auto">
                      <a:xfrm>
                        <a:off x="395537" y="1124744"/>
                        <a:ext cx="8465889" cy="5112568"/>
                      </a:xfrm>
                      <a:prstGeom prst="rect">
                        <a:avLst/>
                      </a:prstGeom>
                      <a:noFill/>
                      <a:ln>
                        <a:noFill/>
                      </a:ln>
                      <a:effectLst/>
                      <a:extLst/>
                    </p:spPr>
                  </p:pic>
                </p:oleObj>
              </mc:Fallback>
            </mc:AlternateContent>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Андреевском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«Андреевский сельский дом культуры»</a:t>
            </a:r>
          </a:p>
          <a:p>
            <a:pPr marL="285750" indent="-285750" algn="just">
              <a:lnSpc>
                <a:spcPct val="80000"/>
              </a:lnSpc>
              <a:buFontTx/>
              <a:buChar char="-"/>
            </a:pPr>
            <a:endParaRPr lang="ru-RU" sz="800" dirty="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«Андреевская сельская библиотека.</a:t>
            </a:r>
          </a:p>
          <a:p>
            <a:pPr marL="285750" indent="-285750" algn="just">
              <a:lnSpc>
                <a:spcPct val="80000"/>
              </a:lnSpc>
              <a:buFontTx/>
              <a:buChar char="-"/>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val="969629623"/>
              </p:ext>
            </p:extLst>
          </p:nvPr>
        </p:nvGraphicFramePr>
        <p:xfrm>
          <a:off x="1115616" y="3933056"/>
          <a:ext cx="7777559" cy="2160240"/>
        </p:xfrm>
        <a:graphic>
          <a:graphicData uri="http://schemas.openxmlformats.org/presentationml/2006/ole">
            <mc:AlternateContent xmlns:mc="http://schemas.openxmlformats.org/markup-compatibility/2006">
              <mc:Choice xmlns:v="urn:schemas-microsoft-com:vml" Requires="v">
                <p:oleObj spid="_x0000_s30771" name="Диаграмма" r:id="rId7" imgW="5781613" imgH="1781296" progId="Excel.Chart.8">
                  <p:embed/>
                </p:oleObj>
              </mc:Choice>
              <mc:Fallback>
                <p:oleObj name="Диаграмма" r:id="rId7" imgW="5781613" imgH="1781296" progId="Excel.Chart.8">
                  <p:embed/>
                  <p:pic>
                    <p:nvPicPr>
                      <p:cNvPr id="0" name="Object 32"/>
                      <p:cNvPicPr>
                        <a:picLocks noChangeAspect="1" noChangeArrowheads="1"/>
                      </p:cNvPicPr>
                      <p:nvPr/>
                    </p:nvPicPr>
                    <p:blipFill>
                      <a:blip r:embed="rId8"/>
                      <a:srcRect/>
                      <a:stretch>
                        <a:fillRect/>
                      </a:stretch>
                    </p:blipFill>
                    <p:spPr bwMode="auto">
                      <a:xfrm>
                        <a:off x="1115616" y="3933056"/>
                        <a:ext cx="7777559" cy="216024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188913"/>
            <a:ext cx="8832850" cy="768350"/>
            <a:chOff x="73" y="142"/>
            <a:chExt cx="5564" cy="484"/>
          </a:xfrm>
        </p:grpSpPr>
        <p:pic>
          <p:nvPicPr>
            <p:cNvPr id="32769"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2770"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Дорожный фонд</a:t>
              </a:r>
            </a:p>
          </p:txBody>
        </p:sp>
      </p:grpSp>
      <p:graphicFrame>
        <p:nvGraphicFramePr>
          <p:cNvPr id="32863" name="Group 95"/>
          <p:cNvGraphicFramePr>
            <a:graphicFrameLocks noGrp="1"/>
          </p:cNvGraphicFramePr>
          <p:nvPr>
            <p:extLst>
              <p:ext uri="{D42A27DB-BD31-4B8C-83A1-F6EECF244321}">
                <p14:modId xmlns:p14="http://schemas.microsoft.com/office/powerpoint/2010/main" val="3250858406"/>
              </p:ext>
            </p:extLst>
          </p:nvPr>
        </p:nvGraphicFramePr>
        <p:xfrm>
          <a:off x="3924300" y="981075"/>
          <a:ext cx="4751388" cy="3594080"/>
        </p:xfrm>
        <a:graphic>
          <a:graphicData uri="http://schemas.openxmlformats.org/drawingml/2006/table">
            <a:tbl>
              <a:tblPr/>
              <a:tblGrid>
                <a:gridCol w="4751388"/>
              </a:tblGrid>
              <a:tr h="284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672020"/>
                          </a:solidFill>
                          <a:effectLst/>
                          <a:latin typeface="Constantia" pitchFamily="18" charset="0"/>
                        </a:rPr>
                        <a:t>Доходы фонда</a:t>
                      </a:r>
                    </a:p>
                  </a:txBody>
                  <a:tcPr marL="91431" marR="91431"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6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rPr>
                        <a:t>Доходы от уплаты акцизов</a:t>
                      </a:r>
                      <a:r>
                        <a:rPr kumimoji="0" lang="ru-RU"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на дизельное топливо, на моторные масла для дизельных и (или) карбюраторных (</a:t>
                      </a:r>
                      <a:r>
                        <a:rPr kumimoji="0" lang="ru-RU" sz="1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инжекторных</a:t>
                      </a:r>
                      <a:r>
                        <a:rPr kumimoji="0" lang="ru-RU"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двигателей, на автомобильный бензин и прямогонный бензин, производимые на территории Российской Федерации, подлежащих зачислению в </a:t>
                      </a:r>
                      <a:r>
                        <a:rPr kumimoji="0" lang="ru-RU" sz="14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бюдже</a:t>
                      </a:r>
                      <a:r>
                        <a:rPr kumimoji="0" lang="ru-RU"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Андреевского сельского поселения Дубовского района</a:t>
                      </a:r>
                      <a:r>
                        <a:rPr kumimoji="0" lang="ru-RU" sz="1400" b="0" i="0" u="none" strike="noStrike" cap="none" normalizeH="0" baseline="0" dirty="0" smtClean="0">
                          <a:ln>
                            <a:noFill/>
                          </a:ln>
                          <a:solidFill>
                            <a:schemeClr val="tx1"/>
                          </a:solidFill>
                          <a:effectLst/>
                          <a:latin typeface="Times New Roman" pitchFamily="18" charset="0"/>
                        </a:rPr>
                        <a:t>. Планируется получить доходов: в 2015 году – 458,4,0 тыс. руб., в 2016 году – 587,0 тыс. руб., в 2017 году – 506,0 тыс. руб. </a:t>
                      </a:r>
                    </a:p>
                  </a:txBody>
                  <a:tcPr marL="91431" marR="91431"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r>
              <a:tr h="1155700">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ru-RU"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txBody>
                  <a:tcPr marL="91431" marR="91431"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bl>
          </a:graphicData>
        </a:graphic>
      </p:graphicFrame>
      <p:graphicFrame>
        <p:nvGraphicFramePr>
          <p:cNvPr id="32860" name="Group 92"/>
          <p:cNvGraphicFramePr>
            <a:graphicFrameLocks noGrp="1"/>
          </p:cNvGraphicFramePr>
          <p:nvPr>
            <p:extLst>
              <p:ext uri="{D42A27DB-BD31-4B8C-83A1-F6EECF244321}">
                <p14:modId xmlns:p14="http://schemas.microsoft.com/office/powerpoint/2010/main" val="1375875760"/>
              </p:ext>
            </p:extLst>
          </p:nvPr>
        </p:nvGraphicFramePr>
        <p:xfrm>
          <a:off x="3995738" y="4076700"/>
          <a:ext cx="4679950" cy="2103090"/>
        </p:xfrm>
        <a:graphic>
          <a:graphicData uri="http://schemas.openxmlformats.org/drawingml/2006/table">
            <a:tbl>
              <a:tblPr/>
              <a:tblGrid>
                <a:gridCol w="4679950"/>
              </a:tblGrid>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672020"/>
                          </a:solidFill>
                          <a:effectLst/>
                          <a:latin typeface="Constantia" pitchFamily="18" charset="0"/>
                        </a:rPr>
                        <a:t>Расходы фонда</a:t>
                      </a:r>
                    </a:p>
                  </a:txBody>
                  <a:tcPr marL="91431" marR="91431"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9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Содержание  автомобильных дорог общего пользования местного значения и искусственных сооружений на них</a:t>
                      </a:r>
                      <a:r>
                        <a:rPr kumimoji="0" lang="ru-RU" sz="1400" b="0" i="0" u="none" strike="noStrike" cap="none" normalizeH="0" baseline="0" dirty="0" smtClean="0">
                          <a:ln>
                            <a:noFill/>
                          </a:ln>
                          <a:solidFill>
                            <a:srgbClr val="000000"/>
                          </a:solidFill>
                          <a:effectLst/>
                          <a:latin typeface="Times New Roman" pitchFamily="18" charset="0"/>
                        </a:rPr>
                        <a:t>: 2015 год – 324,3 тыс. руб., 2016 год – 452,9 тыс. руб., 2017 год –  371,9 тыс. руб.</a:t>
                      </a:r>
                    </a:p>
                  </a:txBody>
                  <a:tcPr marL="91431" marR="91431"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3CB"/>
                    </a:solidFill>
                  </a:tcPr>
                </a:tc>
              </a:tr>
              <a:tr h="469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Повышение безопасности дорожного движения: 2015 год –134,1 тыс. руб., 2016 год – 134,1 тыс. руб., 2017 год – 134,1 тыс. руб.</a:t>
                      </a:r>
                    </a:p>
                  </a:txBody>
                  <a:tcPr marL="91431" marR="91431"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F1E7"/>
                    </a:solidFill>
                  </a:tcPr>
                </a:tc>
              </a:tr>
            </a:tbl>
          </a:graphicData>
        </a:graphic>
      </p:graphicFrame>
      <p:sp>
        <p:nvSpPr>
          <p:cNvPr id="14" name="Стрелка вправо 13"/>
          <p:cNvSpPr>
            <a:spLocks noChangeArrowheads="1"/>
          </p:cNvSpPr>
          <p:nvPr/>
        </p:nvSpPr>
        <p:spPr bwMode="auto">
          <a:xfrm rot="5400000">
            <a:off x="6084888" y="2924175"/>
            <a:ext cx="431800" cy="2016125"/>
          </a:xfrm>
          <a:prstGeom prst="rightArrow">
            <a:avLst>
              <a:gd name="adj1" fmla="val 50000"/>
              <a:gd name="adj2" fmla="val 50000"/>
            </a:avLst>
          </a:prstGeom>
          <a:solidFill>
            <a:srgbClr val="FFE193"/>
          </a:solidFill>
          <a:ln w="25400" algn="ctr">
            <a:solidFill>
              <a:srgbClr val="B07E00"/>
            </a:solidFill>
            <a:miter lim="800000"/>
            <a:headEnd/>
            <a:tailEnd/>
          </a:ln>
        </p:spPr>
        <p:txBody>
          <a:bodyPr rot="10800000" vert="eaVert"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32803" name="TextBox 7"/>
          <p:cNvSpPr txBox="1">
            <a:spLocks noChangeArrowheads="1"/>
          </p:cNvSpPr>
          <p:nvPr/>
        </p:nvSpPr>
        <p:spPr bwMode="auto">
          <a:xfrm>
            <a:off x="0" y="1125538"/>
            <a:ext cx="4683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ru-RU" sz="9600">
              <a:solidFill>
                <a:srgbClr val="FF0000"/>
              </a:solidFill>
            </a:endParaRPr>
          </a:p>
        </p:txBody>
      </p:sp>
      <p:pic>
        <p:nvPicPr>
          <p:cNvPr id="32862" name="Picture 94" descr="Фото07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30" y="930695"/>
            <a:ext cx="3240087" cy="1438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2"/>
          <p:cNvGraphicFramePr>
            <a:graphicFrameLocks/>
          </p:cNvGraphicFramePr>
          <p:nvPr>
            <p:extLst>
              <p:ext uri="{D42A27DB-BD31-4B8C-83A1-F6EECF244321}">
                <p14:modId xmlns:p14="http://schemas.microsoft.com/office/powerpoint/2010/main" val="1795083340"/>
              </p:ext>
            </p:extLst>
          </p:nvPr>
        </p:nvGraphicFramePr>
        <p:xfrm>
          <a:off x="395536" y="2684463"/>
          <a:ext cx="3282981" cy="3840881"/>
        </p:xfrm>
        <a:graphic>
          <a:graphicData uri="http://schemas.openxmlformats.org/presentationml/2006/ole">
            <mc:AlternateContent xmlns:mc="http://schemas.openxmlformats.org/markup-compatibility/2006">
              <mc:Choice xmlns:v="urn:schemas-microsoft-com:vml" Requires="v">
                <p:oleObj spid="_x0000_s32879" name="Диаграмма" r:id="rId7" imgW="3238658" imgH="4390926" progId="Excel.Chart.8">
                  <p:embed/>
                </p:oleObj>
              </mc:Choice>
              <mc:Fallback>
                <p:oleObj name="Диаграмма" r:id="rId7" imgW="3238658" imgH="4390926" progId="Excel.Chart.8">
                  <p:embed/>
                  <p:pic>
                    <p:nvPicPr>
                      <p:cNvPr id="0" name="Диаграмма 4"/>
                      <p:cNvPicPr>
                        <a:picLocks noChangeArrowheads="1"/>
                      </p:cNvPicPr>
                      <p:nvPr/>
                    </p:nvPicPr>
                    <p:blipFill>
                      <a:blip r:embed="rId8"/>
                      <a:srcRect/>
                      <a:stretch>
                        <a:fillRect/>
                      </a:stretch>
                    </p:blipFill>
                    <p:spPr bwMode="auto">
                      <a:xfrm>
                        <a:off x="395536" y="2684463"/>
                        <a:ext cx="3282981" cy="3840881"/>
                      </a:xfrm>
                      <a:prstGeom prst="rect">
                        <a:avLst/>
                      </a:prstGeom>
                      <a:blipFill>
                        <a:blip r:embed="rId9"/>
                        <a:tile tx="0" ty="0" sx="100000" sy="100000" flip="none" algn="tl"/>
                      </a:blip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2015 год - очередной финансовый год,  2016-2017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154234422"/>
              </p:ext>
            </p:extLst>
          </p:nvPr>
        </p:nvGraphicFramePr>
        <p:xfrm>
          <a:off x="320675" y="982663"/>
          <a:ext cx="8939213" cy="5967412"/>
        </p:xfrm>
        <a:graphic>
          <a:graphicData uri="http://schemas.openxmlformats.org/presentationml/2006/ole">
            <mc:AlternateContent xmlns:mc="http://schemas.openxmlformats.org/markup-compatibility/2006">
              <mc:Choice xmlns:v="urn:schemas-microsoft-com:vml" Requires="v">
                <p:oleObj spid="_x0000_s2077" name="Лист" r:id="rId6" imgW="5096039" imgH="3295633" progId="Excel.Sheet.8">
                  <p:embed/>
                </p:oleObj>
              </mc:Choice>
              <mc:Fallback>
                <p:oleObj name="Лист" r:id="rId6" imgW="5096039" imgH="3295633" progId="Excel.Sheet.8">
                  <p:embed/>
                  <p:pic>
                    <p:nvPicPr>
                      <p:cNvPr id="0" name="Object 15"/>
                      <p:cNvPicPr>
                        <a:picLocks noChangeAspect="1" noChangeArrowheads="1"/>
                      </p:cNvPicPr>
                      <p:nvPr/>
                    </p:nvPicPr>
                    <p:blipFill>
                      <a:blip r:embed="rId7"/>
                      <a:srcRect/>
                      <a:stretch>
                        <a:fillRect/>
                      </a:stretch>
                    </p:blipFill>
                    <p:spPr bwMode="auto">
                      <a:xfrm>
                        <a:off x="320675" y="982663"/>
                        <a:ext cx="8939213" cy="59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475277233"/>
              </p:ext>
            </p:extLst>
          </p:nvPr>
        </p:nvGraphicFramePr>
        <p:xfrm>
          <a:off x="250825" y="1052513"/>
          <a:ext cx="8713788" cy="5145406"/>
        </p:xfrm>
        <a:graphic>
          <a:graphicData uri="http://schemas.openxmlformats.org/drawingml/2006/table">
            <a:tbl>
              <a:tblPr/>
              <a:tblGrid>
                <a:gridCol w="2592388"/>
                <a:gridCol w="792162"/>
                <a:gridCol w="792163"/>
                <a:gridCol w="792162"/>
                <a:gridCol w="865188"/>
                <a:gridCol w="2879725"/>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3139,3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3378,2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3346,5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246,1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254,8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4162,5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3076,8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3087,2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241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7547,9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6709,8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6696,4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3139,3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3378,2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3346,5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7">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742,2</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Акцизы по подакцизным товарам </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1829,5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51564270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632434493"/>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594515169"/>
              </p:ext>
            </p:extLst>
          </p:nvPr>
        </p:nvGraphicFramePr>
        <p:xfrm>
          <a:off x="179388" y="1196975"/>
          <a:ext cx="8799512" cy="4790124"/>
        </p:xfrm>
        <a:graphic>
          <a:graphicData uri="http://schemas.openxmlformats.org/drawingml/2006/table">
            <a:tbl>
              <a:tblPr/>
              <a:tblGrid>
                <a:gridCol w="2433637"/>
                <a:gridCol w="923925"/>
                <a:gridCol w="782638"/>
                <a:gridCol w="854075"/>
                <a:gridCol w="923925"/>
                <a:gridCol w="2881312"/>
              </a:tblGrid>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84,7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4162,5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215093,1</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221936,0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3127,0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29113,0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29113,0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42759,0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47955,0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969,4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103071,7</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103686,3</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69750020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951765005"/>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2015 </a:t>
            </a:r>
            <a:r>
              <a:rPr lang="ru-RU" sz="1600" dirty="0">
                <a:latin typeface="Arial" charset="0"/>
              </a:rPr>
              <a:t>год </a:t>
            </a:r>
            <a:r>
              <a:rPr lang="ru-RU" sz="1600" dirty="0" smtClean="0">
                <a:latin typeface="Arial" charset="0"/>
              </a:rPr>
              <a:t>– 3473,8</a:t>
            </a:r>
            <a:endParaRPr lang="ru-RU" sz="1600" dirty="0">
              <a:latin typeface="Arial" charset="0"/>
            </a:endParaRPr>
          </a:p>
          <a:p>
            <a:pPr algn="ctr"/>
            <a:r>
              <a:rPr lang="ru-RU" sz="1600" dirty="0" smtClean="0">
                <a:latin typeface="Arial" charset="0"/>
              </a:rPr>
              <a:t>2016 </a:t>
            </a:r>
            <a:r>
              <a:rPr lang="ru-RU" sz="1600" dirty="0">
                <a:latin typeface="Arial" charset="0"/>
              </a:rPr>
              <a:t>год </a:t>
            </a:r>
            <a:r>
              <a:rPr lang="ru-RU" sz="1600" dirty="0" smtClean="0">
                <a:latin typeface="Arial" charset="0"/>
              </a:rPr>
              <a:t>– 3676,3</a:t>
            </a:r>
            <a:endParaRPr lang="ru-RU" sz="1600" dirty="0">
              <a:latin typeface="Arial" charset="0"/>
            </a:endParaRPr>
          </a:p>
          <a:p>
            <a:pPr algn="ctr"/>
            <a:r>
              <a:rPr lang="ru-RU" sz="1600" dirty="0" smtClean="0">
                <a:latin typeface="Arial" charset="0"/>
              </a:rPr>
              <a:t>2017 </a:t>
            </a:r>
            <a:r>
              <a:rPr lang="ru-RU" sz="1600" dirty="0">
                <a:latin typeface="Arial" charset="0"/>
              </a:rPr>
              <a:t>год </a:t>
            </a:r>
            <a:r>
              <a:rPr lang="ru-RU" sz="1600" dirty="0" smtClean="0">
                <a:latin typeface="Arial" charset="0"/>
              </a:rPr>
              <a:t>– 3398,7</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2015 </a:t>
            </a:r>
            <a:r>
              <a:rPr lang="ru-RU" sz="1600" dirty="0">
                <a:latin typeface="Arial" charset="0"/>
              </a:rPr>
              <a:t>год - </a:t>
            </a:r>
            <a:r>
              <a:rPr lang="ru-RU" sz="1600" dirty="0" smtClean="0">
                <a:latin typeface="Arial" charset="0"/>
              </a:rPr>
              <a:t>4074,1</a:t>
            </a:r>
            <a:endParaRPr lang="ru-RU" sz="1600" dirty="0">
              <a:latin typeface="Arial" charset="0"/>
            </a:endParaRPr>
          </a:p>
          <a:p>
            <a:pPr algn="ctr"/>
            <a:r>
              <a:rPr lang="ru-RU" sz="1600" dirty="0" smtClean="0">
                <a:latin typeface="Arial" charset="0"/>
              </a:rPr>
              <a:t>2016 </a:t>
            </a:r>
            <a:r>
              <a:rPr lang="ru-RU" sz="1600" dirty="0">
                <a:latin typeface="Arial" charset="0"/>
              </a:rPr>
              <a:t>год - </a:t>
            </a:r>
            <a:r>
              <a:rPr lang="ru-RU" sz="1600" dirty="0" smtClean="0">
                <a:latin typeface="Arial" charset="0"/>
              </a:rPr>
              <a:t>3033,5</a:t>
            </a:r>
            <a:endParaRPr lang="ru-RU" sz="1600" dirty="0">
              <a:latin typeface="Arial" charset="0"/>
            </a:endParaRPr>
          </a:p>
          <a:p>
            <a:pPr algn="ctr"/>
            <a:r>
              <a:rPr lang="ru-RU" sz="1600" dirty="0" smtClean="0">
                <a:latin typeface="Arial" charset="0"/>
              </a:rPr>
              <a:t>2017 </a:t>
            </a:r>
            <a:r>
              <a:rPr lang="ru-RU" sz="1600" dirty="0">
                <a:latin typeface="Arial" charset="0"/>
              </a:rPr>
              <a:t>год - </a:t>
            </a:r>
            <a:r>
              <a:rPr lang="ru-RU" sz="1600" dirty="0" smtClean="0">
                <a:latin typeface="Arial" charset="0"/>
              </a:rPr>
              <a:t>3297,7</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2015 </a:t>
            </a:r>
            <a:r>
              <a:rPr lang="ru-RU" sz="1600" dirty="0">
                <a:latin typeface="Arial" charset="0"/>
              </a:rPr>
              <a:t>год – 4 программы,</a:t>
            </a:r>
          </a:p>
          <a:p>
            <a:pPr algn="ctr"/>
            <a:r>
              <a:rPr lang="ru-RU" sz="1600" dirty="0" smtClean="0">
                <a:latin typeface="Arial" charset="0"/>
              </a:rPr>
              <a:t>119,3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2015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33,2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2015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1617,5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2015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1699,8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3354</TotalTime>
  <Words>878</Words>
  <Application>Microsoft Office PowerPoint</Application>
  <PresentationFormat>Экран (4:3)</PresentationFormat>
  <Paragraphs>204</Paragraphs>
  <Slides>12</Slides>
  <Notes>12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12</vt:i4>
      </vt:variant>
    </vt:vector>
  </HeadingPairs>
  <TitlesOfParts>
    <vt:vector size="15" baseType="lpstr">
      <vt:lpstr>Апекс</vt:lpstr>
      <vt:lpstr>Лист</vt:lpstr>
      <vt:lpstr>Диаграмма</vt:lpstr>
      <vt:lpstr>О БЮДЖЕТЕ АНДРЕЕВСКОГО СЕЛЬСКОГО ПОСЕЛЕНИЯ ДУБОВСКОГО РАЙОНА НА 2015 ГОД И НА ПЛАНОВЫЙ ПЕРИОД 2016 И 2017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777</cp:lastModifiedBy>
  <cp:revision>189</cp:revision>
  <dcterms:created xsi:type="dcterms:W3CDTF">2013-11-12T07:49:12Z</dcterms:created>
  <dcterms:modified xsi:type="dcterms:W3CDTF">2015-01-29T07:36:10Z</dcterms:modified>
</cp:coreProperties>
</file>