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varScale="1">
        <p:scale>
          <a:sx n="75" d="100"/>
          <a:sy n="75" d="100"/>
        </p:scale>
        <p:origin x="101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39,1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0,1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F-406F-B090-070F02AA0A67}"/>
                </c:ext>
              </c:extLst>
            </c:dLbl>
            <c:dLbl>
              <c:idx val="2"/>
              <c:layout>
                <c:manualLayout>
                  <c:x val="3.4901092861027248E-5"/>
                  <c:y val="0.11316840379608709"/>
                </c:manualLayout>
              </c:layout>
              <c:tx>
                <c:rich>
                  <a:bodyPr/>
                  <a:lstStyle/>
                  <a:p>
                    <a:r>
                      <a:rPr lang="en-US" dirty="0" smtClean="0"/>
                      <a:t>60,8</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1002213204380799"/>
                      <c:h val="9.5180168235225696E-2"/>
                    </c:manualLayout>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977,4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B6-4EA5-9DC2-15F1FAF77630}"/>
                </c:ext>
              </c:extLst>
            </c:dLbl>
            <c:dLbl>
              <c:idx val="1"/>
              <c:layout/>
              <c:tx>
                <c:rich>
                  <a:bodyPr/>
                  <a:lstStyle/>
                  <a:p>
                    <a:r>
                      <a:rPr lang="en-US" dirty="0" smtClean="0"/>
                      <a:t>162,5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B6-4EA5-9DC2-15F1FAF77630}"/>
                </c:ext>
              </c:extLst>
            </c:dLbl>
            <c:dLbl>
              <c:idx val="2"/>
              <c:layout/>
              <c:tx>
                <c:rich>
                  <a:bodyPr/>
                  <a:lstStyle/>
                  <a:p>
                    <a:r>
                      <a:rPr lang="en-US" dirty="0" smtClean="0"/>
                      <a:t>2384,1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r>
                      <a:rPr lang="en-US" dirty="0" smtClean="0"/>
                      <a:t>178,4</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B6-4EA5-9DC2-15F1FAF77630}"/>
                </c:ext>
              </c:extLst>
            </c:dLbl>
            <c:dLbl>
              <c:idx val="4"/>
              <c:layout/>
              <c:tx>
                <c:rich>
                  <a:bodyPr/>
                  <a:lstStyle/>
                  <a:p>
                    <a:r>
                      <a:rPr lang="en-US" dirty="0"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B6-4EA5-9DC2-15F1FAF7763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6645134667576632E-2"/>
          <c:y val="4.4062308489020929E-2"/>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cat>
            <c:strRef>
              <c:f>Лист1!$A$2:$A$5</c:f>
              <c:strCache>
                <c:ptCount val="1"/>
                <c:pt idx="0">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1"/>
                <c:pt idx="0">
                  <c:v>11.6</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explosion val="3"/>
          <c:dPt>
            <c:idx val="2"/>
            <c:bubble3D val="0"/>
            <c:extLst>
              <c:ext xmlns:c16="http://schemas.microsoft.com/office/drawing/2014/chart" uri="{C3380CC4-5D6E-409C-BE32-E72D297353CC}">
                <c16:uniqueId val="{00000000-0703-49E8-8401-88389D3DA0FC}"/>
              </c:ext>
            </c:extLst>
          </c:dPt>
          <c:dLbls>
            <c:dLbl>
              <c:idx val="0"/>
              <c:layout/>
              <c:dLblPos val="bestFit"/>
              <c:showLegendKey val="0"/>
              <c:showVal val="1"/>
              <c:showCatName val="0"/>
              <c:showSerName val="0"/>
              <c:showPercent val="0"/>
              <c:showBubbleSize val="0"/>
              <c:extLst>
                <c:ext xmlns:c15="http://schemas.microsoft.com/office/drawing/2012/chart" uri="{CE6537A1-D6FC-4f65-9D91-7224C49458BB}">
                  <c15:layout>
                    <c:manualLayout>
                      <c:w val="0.23039754080324648"/>
                      <c:h val="0.12778300557894756"/>
                    </c:manualLayout>
                  </c15:layout>
                </c:ext>
                <c:ext xmlns:c16="http://schemas.microsoft.com/office/drawing/2014/chart" uri="{C3380CC4-5D6E-409C-BE32-E72D297353CC}">
                  <c16:uniqueId val="{00000001-0703-49E8-8401-88389D3DA0FC}"/>
                </c:ext>
              </c:extLst>
            </c:dLbl>
            <c:dLbl>
              <c:idx val="1"/>
              <c:layout/>
              <c:spPr>
                <a:noFill/>
                <a:ln>
                  <a:noFill/>
                </a:ln>
                <a:effectLst/>
              </c:spPr>
              <c:txPr>
                <a:bodyPr wrap="square" lIns="38100" tIns="19050" rIns="38100" bIns="19050" anchor="ctr">
                  <a:noAutofit/>
                </a:bodyPr>
                <a:lstStyle/>
                <a:p>
                  <a:pPr>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4674833402154139"/>
                      <c:h val="0.24339620110275728"/>
                    </c:manualLayout>
                  </c15:layout>
                </c:ext>
                <c:ext xmlns:c16="http://schemas.microsoft.com/office/drawing/2014/chart" uri="{C3380CC4-5D6E-409C-BE32-E72D297353CC}">
                  <c16:uniqueId val="{00000002-0703-49E8-8401-88389D3DA0FC}"/>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Дотации на выравнивание бюджетной обеспеченности
</c:v>
                </c:pt>
                <c:pt idx="1">
                  <c:v>Дотации на поддержку мер по обеспечению сбалансированности бюджетов
</c:v>
                </c:pt>
                <c:pt idx="2">
                  <c:v>Субвенции бюджетам субъектов Российской Федерации и муниципальных образований
</c:v>
                </c:pt>
                <c:pt idx="3">
                  <c:v>Иные межбюджетные трансферты
</c:v>
                </c:pt>
              </c:strCache>
            </c:strRef>
          </c:cat>
          <c:val>
            <c:numRef>
              <c:f>Лист1!$B$2:$B$5</c:f>
              <c:numCache>
                <c:formatCode>General</c:formatCode>
                <c:ptCount val="4"/>
                <c:pt idx="0">
                  <c:v>5156.7</c:v>
                </c:pt>
                <c:pt idx="1">
                  <c:v>259.10000000000002</c:v>
                </c:pt>
                <c:pt idx="2">
                  <c:v>153.69999999999999</c:v>
                </c:pt>
                <c:pt idx="3">
                  <c:v>194.4</c:v>
                </c:pt>
              </c:numCache>
            </c:numRef>
          </c:val>
          <c:extLst>
            <c:ext xmlns:c16="http://schemas.microsoft.com/office/drawing/2014/chart" uri="{C3380CC4-5D6E-409C-BE32-E72D297353CC}">
              <c16:uniqueId val="{00000003-0703-49E8-8401-88389D3DA0FC}"/>
            </c:ext>
          </c:extLst>
        </c:ser>
        <c:dLbls>
          <c:dLblPos val="bestFit"/>
          <c:showLegendKey val="0"/>
          <c:showVal val="1"/>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3510005368178454E-2"/>
          <c:y val="8.7589919673286415E-2"/>
          <c:w val="0.53477002718392319"/>
          <c:h val="0.81491171044231669"/>
        </c:manualLayout>
      </c:layout>
      <c:pieChart>
        <c:varyColors val="1"/>
        <c:ser>
          <c:idx val="0"/>
          <c:order val="0"/>
          <c:tx>
            <c:strRef>
              <c:f>'Структура расходов по отраслям'!$B$4</c:f>
              <c:strCache>
                <c:ptCount val="1"/>
                <c:pt idx="0">
                  <c:v>2024</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73,1%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manualLayout>
                  <c:x val="7.4775628316232551E-2"/>
                  <c:y val="3.3749780814548727E-2"/>
                </c:manualLayout>
              </c:layout>
              <c:tx>
                <c:rich>
                  <a:bodyPr/>
                  <a:lstStyle/>
                  <a:p>
                    <a:r>
                      <a:rPr lang="en-US" dirty="0" smtClean="0">
                        <a:latin typeface="Times New Roman" pitchFamily="18" charset="0"/>
                        <a:cs typeface="Times New Roman" pitchFamily="18" charset="0"/>
                      </a:rPr>
                      <a:t>1,6%</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manualLayout>
                      <c:w val="7.9245910443833417E-2"/>
                      <c:h val="7.9267601688883638E-2"/>
                    </c:manualLayout>
                  </c15:layout>
                </c:ext>
                <c:ext xmlns:c16="http://schemas.microsoft.com/office/drawing/2014/chart" uri="{C3380CC4-5D6E-409C-BE32-E72D297353CC}">
                  <c16:uniqueId val="{00000000-4962-428B-9E65-3AAE9B0525E6}"/>
                </c:ext>
              </c:extLst>
            </c:dLbl>
            <c:dLbl>
              <c:idx val="2"/>
              <c:layout/>
              <c:tx>
                <c:rich>
                  <a:bodyPr/>
                  <a:lstStyle/>
                  <a:p>
                    <a:r>
                      <a:rPr lang="en-US" dirty="0" smtClean="0"/>
                      <a:t>0,02%</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62-428B-9E65-3AAE9B0525E6}"/>
                </c:ext>
              </c:extLst>
            </c:dLbl>
            <c:dLbl>
              <c:idx val="3"/>
              <c:layout/>
              <c:tx>
                <c:rich>
                  <a:bodyPr/>
                  <a:lstStyle/>
                  <a:p>
                    <a:r>
                      <a:rPr lang="en-US" dirty="0" smtClean="0"/>
                      <a:t>2,1</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4962-428B-9E65-3AAE9B0525E6}"/>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0,05%</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3,9%</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9.288932669423372E-2"/>
                  <c:y val="0.24160761093807082"/>
                </c:manualLayout>
              </c:layout>
              <c:tx>
                <c:rich>
                  <a:bodyPr/>
                  <a:lstStyle/>
                  <a:p>
                    <a:r>
                      <a:rPr lang="en-US" dirty="0" smtClean="0">
                        <a:latin typeface="Times New Roman" pitchFamily="18" charset="0"/>
                        <a:cs typeface="Times New Roman" pitchFamily="18" charset="0"/>
                      </a:rPr>
                      <a:t>16,98%</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manualLayout>
                      <c:w val="9.9963700157154264E-2"/>
                      <c:h val="0.14045228174249066"/>
                    </c:manualLayout>
                  </c15:layout>
                </c:ext>
                <c:ext xmlns:c16="http://schemas.microsoft.com/office/drawing/2014/chart" uri="{C3380CC4-5D6E-409C-BE32-E72D297353CC}">
                  <c16:uniqueId val="{00000003-3823-4F9F-BF6F-9B68E520E5ED}"/>
                </c:ext>
              </c:extLst>
            </c:dLbl>
            <c:dLbl>
              <c:idx val="7"/>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r>
                      <a:rPr lang="en-US" dirty="0" smtClean="0"/>
                      <a:t>0,05</a:t>
                    </a:r>
                    <a:r>
                      <a:rPr lang="en-US" sz="1800" dirty="0" smtClean="0">
                        <a:latin typeface="Arial" charset="0"/>
                      </a:rPr>
                      <a:t>%</a:t>
                    </a:r>
                    <a:endParaRPr lang="en-US" sz="1800" dirty="0" smtClean="0">
                      <a:latin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endParaRPr lang="en-US"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962-428B-9E65-3AAE9B0525E6}"/>
                </c:ext>
              </c:extLst>
            </c:dLbl>
            <c:dLbl>
              <c:idx val="8"/>
              <c:layout/>
              <c:tx>
                <c:rich>
                  <a:bodyPr/>
                  <a:lstStyle/>
                  <a:p>
                    <a:r>
                      <a:rPr lang="en-US" dirty="0" smtClean="0"/>
                      <a:t>2,2%</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4962-428B-9E65-3AAE9B0525E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6929.1</c:v>
                </c:pt>
                <c:pt idx="1">
                  <c:v>153.5</c:v>
                </c:pt>
                <c:pt idx="2">
                  <c:v>5</c:v>
                </c:pt>
                <c:pt idx="3">
                  <c:v>199.4</c:v>
                </c:pt>
                <c:pt idx="4">
                  <c:v>374.6</c:v>
                </c:pt>
                <c:pt idx="5">
                  <c:v>5</c:v>
                </c:pt>
                <c:pt idx="6">
                  <c:v>1611.4</c:v>
                </c:pt>
                <c:pt idx="7" formatCode="General">
                  <c:v>2</c:v>
                </c:pt>
                <c:pt idx="8">
                  <c:v>205.1</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21.12.2023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21.12.2023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21.12.2023</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21.12.2023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21.12.2023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21.12.2023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21.12.2023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21.12.2023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21.12.2023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21.12.2023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21.12.2023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21.12.2023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21.12.2023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21.12.2023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algn="ct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2024</a:t>
            </a:r>
            <a:r>
              <a:rPr lang="ru-RU" sz="2800" dirty="0" smtClean="0">
                <a:solidFill>
                  <a:schemeClr val="accent1">
                    <a:lumMod val="50000"/>
                  </a:schemeClr>
                </a:solidFill>
                <a:effectLst/>
              </a:rPr>
              <a:t> ГОД И НА ПЛАНОВЫЙ ПЕРИОД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2025</a:t>
            </a:r>
            <a:r>
              <a:rPr lang="ru-RU" sz="2800" dirty="0" smtClean="0">
                <a:solidFill>
                  <a:schemeClr val="accent1">
                    <a:lumMod val="50000"/>
                  </a:schemeClr>
                </a:solidFill>
                <a:effectLst/>
              </a:rPr>
              <a:t> И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2026</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1522735930"/>
              </p:ext>
            </p:extLst>
          </p:nvPr>
        </p:nvGraphicFramePr>
        <p:xfrm>
          <a:off x="1257300" y="1036638"/>
          <a:ext cx="8007350" cy="4864100"/>
        </p:xfrm>
        <a:graphic>
          <a:graphicData uri="http://schemas.openxmlformats.org/presentationml/2006/ole">
            <mc:AlternateContent xmlns:mc="http://schemas.openxmlformats.org/markup-compatibility/2006">
              <mc:Choice xmlns:v="urn:schemas-microsoft-com:vml" Requires="v">
                <p:oleObj spid="_x0000_s2191" name="Лист" r:id="rId4" imgW="5760720" imgH="3497580" progId="Excel.Sheet.8">
                  <p:embed/>
                </p:oleObj>
              </mc:Choice>
              <mc:Fallback>
                <p:oleObj name="Лист" r:id="rId4" imgW="5760720" imgH="3497580" progId="Excel.Sheet.8">
                  <p:embed/>
                  <p:pic>
                    <p:nvPicPr>
                      <p:cNvPr id="0" name="Picture 52"/>
                      <p:cNvPicPr>
                        <a:picLocks noChangeAspect="1" noChangeArrowheads="1"/>
                      </p:cNvPicPr>
                      <p:nvPr/>
                    </p:nvPicPr>
                    <p:blipFill>
                      <a:blip r:embed="rId5"/>
                      <a:srcRect/>
                      <a:stretch>
                        <a:fillRect/>
                      </a:stretch>
                    </p:blipFill>
                    <p:spPr bwMode="auto">
                      <a:xfrm>
                        <a:off x="1257300" y="1036638"/>
                        <a:ext cx="8007350" cy="486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2857539353"/>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3709,6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2688,6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5763,9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4480,2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4088,3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9485,1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3709,6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2688,6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2750,2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977,4</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178,4</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4,8%</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71,1</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73,9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41450941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745096022"/>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302960654"/>
              </p:ext>
            </p:extLst>
          </p:nvPr>
        </p:nvGraphicFramePr>
        <p:xfrm>
          <a:off x="1070423" y="908720"/>
          <a:ext cx="7992888" cy="5847995"/>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1226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457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433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5763,9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4480,2</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4088,3</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2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5156,7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4125,4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3712,9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548640">
                <a:tc>
                  <a:txBody>
                    <a:bodyPr/>
                    <a:lstStyle/>
                    <a:p>
                      <a:r>
                        <a:rPr lang="ru-RU" sz="1000" dirty="0" smtClean="0">
                          <a:latin typeface="Times New Roman" panose="02020603050405020304" pitchFamily="18" charset="0"/>
                          <a:cs typeface="Times New Roman" panose="02020603050405020304" pitchFamily="18" charset="0"/>
                        </a:rPr>
                        <a:t>Дотации бюджетам на поддержку мер по обеспечению сбалансированности бюджетов</a:t>
                      </a:r>
                      <a:endParaRPr lang="ru-RU" sz="10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674772299"/>
                  </a:ext>
                </a:extLst>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168,9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184,4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onstantia" pitchFamily="18" charset="0"/>
                        </a:rPr>
                        <a:t>Субсидии бюджетам на обеспечение развития и укрепления  МТБ домов культуры в населенных пунктах с числом жителей до 50 тысяч человек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2789737572"/>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191,0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104118211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378809081"/>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9328,4</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6833,7</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6330,3</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156,7</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347,2</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520,8</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2 программы,</a:t>
            </a:r>
            <a:endParaRPr lang="ru-RU" sz="1600" dirty="0">
              <a:latin typeface="Arial" charset="0"/>
            </a:endParaRPr>
          </a:p>
          <a:p>
            <a:pPr algn="ctr"/>
            <a:r>
              <a:rPr lang="ru-RU" sz="1600" dirty="0" smtClean="0">
                <a:latin typeface="Arial" charset="0"/>
              </a:rPr>
              <a:t>7138,0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2024 </a:t>
            </a:r>
            <a:r>
              <a:rPr lang="ru-RU" sz="1600" dirty="0">
                <a:latin typeface="Arial" charset="0"/>
              </a:rPr>
              <a:t>год – 3</a:t>
            </a:r>
            <a:r>
              <a:rPr lang="ru-RU" sz="1600" dirty="0" smtClean="0">
                <a:latin typeface="Arial" charset="0"/>
              </a:rPr>
              <a:t> программы, </a:t>
            </a:r>
            <a:endParaRPr lang="ru-RU" sz="1600" dirty="0">
              <a:latin typeface="Arial" charset="0"/>
            </a:endParaRPr>
          </a:p>
          <a:p>
            <a:pPr algn="ctr"/>
            <a:r>
              <a:rPr lang="ru-RU" sz="1600" dirty="0" smtClean="0">
                <a:latin typeface="Arial" charset="0"/>
              </a:rPr>
              <a:t>140,8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2 </a:t>
            </a:r>
            <a:endParaRPr lang="ru-RU" sz="1600" dirty="0" smtClean="0">
              <a:latin typeface="Arial" charset="0"/>
            </a:endParaRPr>
          </a:p>
          <a:p>
            <a:pPr algn="ctr"/>
            <a:r>
              <a:rPr lang="ru-RU" sz="1600" dirty="0" smtClean="0">
                <a:latin typeface="Arial" charset="0"/>
              </a:rPr>
              <a:t>программы, </a:t>
            </a:r>
            <a:endParaRPr lang="ru-RU" sz="1600" dirty="0">
              <a:latin typeface="Arial" charset="0"/>
            </a:endParaRPr>
          </a:p>
          <a:p>
            <a:pPr algn="ctr"/>
            <a:r>
              <a:rPr lang="ru-RU" sz="1600" dirty="0" smtClean="0">
                <a:latin typeface="Arial" charset="0"/>
              </a:rPr>
              <a:t>1613,4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2024 </a:t>
            </a:r>
            <a:r>
              <a:rPr lang="ru-RU" sz="1600" dirty="0">
                <a:latin typeface="Arial" charset="0"/>
              </a:rPr>
              <a:t>год </a:t>
            </a:r>
            <a:r>
              <a:rPr lang="ru-RU" sz="1600" dirty="0" smtClean="0">
                <a:latin typeface="Arial" charset="0"/>
              </a:rPr>
              <a:t>– 3 программы,</a:t>
            </a:r>
            <a:endParaRPr lang="ru-RU" sz="1600" dirty="0">
              <a:latin typeface="Arial" charset="0"/>
            </a:endParaRPr>
          </a:p>
          <a:p>
            <a:pPr algn="ctr"/>
            <a:r>
              <a:rPr lang="ru-RU" sz="1600" dirty="0" smtClean="0">
                <a:latin typeface="Arial" charset="0"/>
              </a:rPr>
              <a:t>436,2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1600" dirty="0" smtClean="0">
                  <a:latin typeface="Times New Roman" panose="02020603050405020304" pitchFamily="18" charset="0"/>
                  <a:cs typeface="Times New Roman" panose="02020603050405020304" pitchFamily="18" charset="0"/>
                </a:rPr>
                <a:t>2024</a:t>
              </a:r>
              <a:r>
                <a:rPr lang="ru-RU" sz="2000" dirty="0" smtClean="0"/>
                <a:t>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2841323537"/>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4375</TotalTime>
  <Words>858</Words>
  <Application>Microsoft Office PowerPoint</Application>
  <PresentationFormat>Экран (4:3)</PresentationFormat>
  <Paragraphs>221</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vt:lpstr>
      <vt:lpstr>О БЮДЖЕТЕ АНДРЕЕВСКОГО СЕЛЬСКОГО ПОСЕЛЕНИЯ ДУБОВСКОГО РАЙОНА НА 2024 ГОД И НА ПЛАНОВЫЙ ПЕРИОД 2025 И 2026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353</cp:revision>
  <dcterms:created xsi:type="dcterms:W3CDTF">2013-11-12T07:49:12Z</dcterms:created>
  <dcterms:modified xsi:type="dcterms:W3CDTF">2023-12-21T07:46:09Z</dcterms:modified>
</cp:coreProperties>
</file>