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4624" autoAdjust="0"/>
  </p:normalViewPr>
  <p:slideViewPr>
    <p:cSldViewPr>
      <p:cViewPr>
        <p:scale>
          <a:sx n="80" d="100"/>
          <a:sy n="80" d="100"/>
        </p:scale>
        <p:origin x="87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1971E-2"/>
          <c:y val="0.10633341646844045"/>
          <c:w val="0.57829393225314263"/>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73E-3"/>
                  <c:y val="-0.13499629835185492"/>
                </c:manualLayout>
              </c:layout>
              <c:tx>
                <c:rich>
                  <a:bodyPr/>
                  <a:lstStyle/>
                  <a:p>
                    <a:r>
                      <a:rPr lang="en-US" dirty="0" smtClean="0"/>
                      <a:t>30,4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layout/>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83F-406F-B090-070F02AA0A67}"/>
                </c:ext>
              </c:extLst>
            </c:dLbl>
            <c:dLbl>
              <c:idx val="2"/>
              <c:layout>
                <c:manualLayout>
                  <c:x val="3.4901092861027248E-5"/>
                  <c:y val="0.11316840379608709"/>
                </c:manualLayout>
              </c:layout>
              <c:tx>
                <c:rich>
                  <a:bodyPr/>
                  <a:lstStyle/>
                  <a:p>
                    <a:r>
                      <a:rPr lang="en-US" dirty="0" smtClean="0"/>
                      <a:t>68,4</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1002213204380799"/>
                      <c:h val="9.5180168235225696E-2"/>
                    </c:manualLayout>
                  </c15:layout>
                </c:ext>
                <c:ext xmlns:c16="http://schemas.microsoft.com/office/drawing/2014/chart" uri="{C3380CC4-5D6E-409C-BE32-E72D297353CC}">
                  <c16:uniqueId val="{00000001-8AFF-4312-B66C-832D7CB3EF2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41.3</c:v>
                </c:pt>
                <c:pt idx="1">
                  <c:v>2.6</c:v>
                </c:pt>
                <c:pt idx="2">
                  <c:v>56.1</c:v>
                </c:pt>
              </c:numCache>
            </c:numRef>
          </c:val>
          <c:extLs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2.717837489345365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bubble3D val="0"/>
            <c:explosion val="0"/>
            <c:extLst>
              <c:ext xmlns:c16="http://schemas.microsoft.com/office/drawing/2014/chart" uri="{C3380CC4-5D6E-409C-BE32-E72D297353CC}">
                <c16:uniqueId val="{00000002-DA47-4D98-B8EA-E15CD9D7166E}"/>
              </c:ext>
            </c:extLst>
          </c:dPt>
          <c:dLbls>
            <c:dLbl>
              <c:idx val="0"/>
              <c:layout/>
              <c:tx>
                <c:rich>
                  <a:bodyPr/>
                  <a:lstStyle/>
                  <a:p>
                    <a:r>
                      <a:rPr lang="en-US" dirty="0" smtClean="0"/>
                      <a:t>687,95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4B6-4EA5-9DC2-15F1FAF77630}"/>
                </c:ext>
              </c:extLst>
            </c:dLbl>
            <c:dLbl>
              <c:idx val="1"/>
              <c:layout/>
              <c:tx>
                <c:rich>
                  <a:bodyPr/>
                  <a:lstStyle/>
                  <a:p>
                    <a:r>
                      <a:rPr lang="en-US" dirty="0" smtClean="0"/>
                      <a:t>91,3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4B6-4EA5-9DC2-15F1FAF77630}"/>
                </c:ext>
              </c:extLst>
            </c:dLbl>
            <c:dLbl>
              <c:idx val="2"/>
              <c:layout/>
              <c:tx>
                <c:rich>
                  <a:bodyPr/>
                  <a:lstStyle/>
                  <a:p>
                    <a:r>
                      <a:rPr lang="en-US" dirty="0" smtClean="0"/>
                      <a:t>1803,3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47-4D98-B8EA-E15CD9D7166E}"/>
                </c:ext>
              </c:extLst>
            </c:dLbl>
            <c:dLbl>
              <c:idx val="3"/>
              <c:layout/>
              <c:tx>
                <c:rich>
                  <a:bodyPr/>
                  <a:lstStyle/>
                  <a:p>
                    <a:r>
                      <a:rPr lang="en-US" dirty="0" smtClean="0"/>
                      <a:t>61,8</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4B6-4EA5-9DC2-15F1FAF77630}"/>
                </c:ext>
              </c:extLst>
            </c:dLbl>
            <c:dLbl>
              <c:idx val="4"/>
              <c:layout/>
              <c:tx>
                <c:rich>
                  <a:bodyPr/>
                  <a:lstStyle/>
                  <a:p>
                    <a:r>
                      <a:rPr lang="en-US" dirty="0" smtClean="0"/>
                      <a:t>6,9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4B6-4EA5-9DC2-15F1FAF77630}"/>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533.29999999999995</c:v>
                </c:pt>
                <c:pt idx="1">
                  <c:v>68.3</c:v>
                </c:pt>
                <c:pt idx="2">
                  <c:v>1819.7</c:v>
                </c:pt>
                <c:pt idx="3">
                  <c:v>1.5</c:v>
                </c:pt>
                <c:pt idx="4">
                  <c:v>31.3</c:v>
                </c:pt>
              </c:numCache>
            </c:numRef>
          </c:val>
          <c:extLs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ayout>
        <c:manualLayout>
          <c:xMode val="edge"/>
          <c:yMode val="edge"/>
          <c:x val="1.8030040603083563E-2"/>
          <c:y val="0.59132652322046442"/>
          <c:w val="0.97014040716658645"/>
          <c:h val="0.3665076822033182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43"/>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63E-2"/>
                  <c:y val="-2.6013935758030276E-2"/>
                </c:manualLayout>
              </c:layout>
              <c:tx>
                <c:rich>
                  <a:bodyPr/>
                  <a:lstStyle/>
                  <a:p>
                    <a:r>
                      <a:rPr lang="en-US" dirty="0" smtClean="0"/>
                      <a:t>51,5</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46A-4B3F-8BFC-BE1F5FC62B69}"/>
                </c:ext>
              </c:extLst>
            </c:dLbl>
            <c:dLbl>
              <c:idx val="1"/>
              <c:layout>
                <c:manualLayout>
                  <c:x val="-0.24941550402607038"/>
                  <c:y val="2.6660617956029625E-2"/>
                </c:manualLayout>
              </c:layout>
              <c:tx>
                <c:rich>
                  <a:bodyPr/>
                  <a:lstStyle/>
                  <a:p>
                    <a:r>
                      <a:rPr lang="en-US" dirty="0" smtClean="0"/>
                      <a:t>32,4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32F-466A-9112-1717663C6E24}"/>
                </c:ext>
              </c:extLst>
            </c:dLbl>
            <c:dLbl>
              <c:idx val="2"/>
              <c:layout>
                <c:manualLayout>
                  <c:x val="-5.7229512977544465E-2"/>
                  <c:y val="-1.4419760029996237E-2"/>
                </c:manualLayout>
              </c:layout>
              <c:tx>
                <c:rich>
                  <a:bodyPr/>
                  <a:lstStyle/>
                  <a:p>
                    <a:r>
                      <a:rPr lang="en-US" dirty="0" smtClean="0"/>
                      <a:t>6,0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32F-466A-9112-1717663C6E24}"/>
                </c:ext>
              </c:extLst>
            </c:dLbl>
            <c:dLbl>
              <c:idx val="3"/>
              <c:layout/>
              <c:tx>
                <c:rich>
                  <a:bodyPr/>
                  <a:lstStyle/>
                  <a:p>
                    <a:r>
                      <a:rPr lang="en-US" dirty="0" smtClean="0"/>
                      <a:t>11,6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46A-4B3F-8BFC-BE1F5FC62B69}"/>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0">
                  <c:v>75.900000000000006</c:v>
                </c:pt>
                <c:pt idx="1">
                  <c:v>51.5</c:v>
                </c:pt>
                <c:pt idx="2">
                  <c:v>5.5</c:v>
                </c:pt>
                <c:pt idx="3">
                  <c:v>7.1</c:v>
                </c:pt>
              </c:numCache>
            </c:numRef>
          </c:val>
          <c:extLs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7.2205623154964177E-2"/>
          <c:w val="1"/>
          <c:h val="0.75515428188857636"/>
        </c:manualLayout>
      </c:layout>
      <c:pie3DChart>
        <c:varyColors val="1"/>
        <c:ser>
          <c:idx val="0"/>
          <c:order val="0"/>
          <c:tx>
            <c:strRef>
              <c:f>Лист1!$B$1</c:f>
              <c:strCache>
                <c:ptCount val="1"/>
                <c:pt idx="0">
                  <c:v>Структура налоговых доходов</c:v>
                </c:pt>
              </c:strCache>
            </c:strRef>
          </c:tx>
          <c:dPt>
            <c:idx val="2"/>
            <c:bubble3D val="0"/>
            <c:explosion val="11"/>
            <c:extLst>
              <c:ext xmlns:c16="http://schemas.microsoft.com/office/drawing/2014/chart" uri="{C3380CC4-5D6E-409C-BE32-E72D297353CC}">
                <c16:uniqueId val="{00000000-0703-49E8-8401-88389D3DA0FC}"/>
              </c:ext>
            </c:extLst>
          </c:dPt>
          <c:dLbls>
            <c:dLbl>
              <c:idx val="0"/>
              <c:layout>
                <c:manualLayout>
                  <c:x val="-6.9263224128293249E-2"/>
                  <c:y val="6.4905653627401957E-2"/>
                </c:manualLayout>
              </c:layout>
              <c:tx>
                <c:rich>
                  <a:bodyPr/>
                  <a:lstStyle/>
                  <a:p>
                    <a:r>
                      <a:rPr lang="en-US" dirty="0" smtClean="0"/>
                      <a:t>223,3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en-US" dirty="0" smtClean="0"/>
                      <a:t>128,2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manualLayout>
                  <c:x val="-7.6065247740851744E-2"/>
                  <c:y val="-3.6992389556578152E-2"/>
                </c:manualLayout>
              </c:layout>
              <c:tx>
                <c:rich>
                  <a:bodyPr/>
                  <a:lstStyle/>
                  <a:p>
                    <a:r>
                      <a:rPr lang="en-US" sz="900" dirty="0" smtClean="0"/>
                      <a:t>5124,3</a:t>
                    </a:r>
                    <a:endParaRPr lang="en-US" sz="9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extLst>
            <c:ext xmlns:c16="http://schemas.microsoft.com/office/drawing/2014/chart" uri="{C3380CC4-5D6E-409C-BE32-E72D297353CC}">
              <c16:uniqueId val="{00000003-0703-49E8-8401-88389D3DA0FC}"/>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5.5382219681631435E-2"/>
          <c:y val="9.006703222606402E-2"/>
          <c:w val="0.53477002718392319"/>
          <c:h val="0.81491171044231669"/>
        </c:manualLayout>
      </c:layout>
      <c:pieChart>
        <c:varyColors val="1"/>
        <c:ser>
          <c:idx val="0"/>
          <c:order val="0"/>
          <c:tx>
            <c:strRef>
              <c:f>'Структура расходов по отраслям'!$B$4</c:f>
              <c:strCache>
                <c:ptCount val="1"/>
                <c:pt idx="0">
                  <c:v>2020</c:v>
                </c:pt>
              </c:strCache>
            </c:strRef>
          </c:tx>
          <c:explosion val="25"/>
          <c:dLbls>
            <c:dLbl>
              <c:idx val="0"/>
              <c:layout>
                <c:manualLayout>
                  <c:x val="-6.6755551789610415E-2"/>
                  <c:y val="-0.23977571793841038"/>
                </c:manualLayout>
              </c:layout>
              <c:tx>
                <c:rich>
                  <a:bodyPr/>
                  <a:lstStyle/>
                  <a:p>
                    <a:r>
                      <a:rPr lang="en-US" dirty="0" smtClean="0">
                        <a:latin typeface="Times New Roman" pitchFamily="18" charset="0"/>
                        <a:cs typeface="Times New Roman" pitchFamily="18" charset="0"/>
                      </a:rPr>
                      <a:t>66,5%</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tx>
                <c:rich>
                  <a:bodyPr/>
                  <a:lstStyle/>
                  <a:p>
                    <a:r>
                      <a:rPr lang="en-US" dirty="0" smtClean="0">
                        <a:latin typeface="Times New Roman" pitchFamily="18" charset="0"/>
                        <a:cs typeface="Times New Roman" pitchFamily="18" charset="0"/>
                      </a:rPr>
                      <a:t>1,47%</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4962-428B-9E65-3AAE9B0525E6}"/>
                </c:ext>
              </c:extLst>
            </c:dLbl>
            <c:dLbl>
              <c:idx val="2"/>
              <c:layout/>
              <c:tx>
                <c:rich>
                  <a:bodyPr/>
                  <a:lstStyle/>
                  <a:p>
                    <a:r>
                      <a:rPr lang="en-US" dirty="0" smtClean="0"/>
                      <a:t>5,3%</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962-428B-9E65-3AAE9B0525E6}"/>
                </c:ext>
              </c:extLst>
            </c:dLbl>
            <c:dLbl>
              <c:idx val="3"/>
              <c:layout/>
              <c:tx>
                <c:rich>
                  <a:bodyPr/>
                  <a:lstStyle/>
                  <a:p>
                    <a:r>
                      <a:rPr lang="en-US" dirty="0" smtClean="0"/>
                      <a:t>3,1%</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4962-428B-9E65-3AAE9B0525E6}"/>
                </c:ext>
              </c:extLst>
            </c:dLbl>
            <c:dLbl>
              <c:idx val="4"/>
              <c:layout>
                <c:manualLayout>
                  <c:x val="-2.6761406355237227E-2"/>
                  <c:y val="-8.4336905251615208E-3"/>
                </c:manualLayout>
              </c:layout>
              <c:tx>
                <c:rich>
                  <a:bodyPr/>
                  <a:lstStyle/>
                  <a:p>
                    <a:r>
                      <a:rPr lang="en-US" dirty="0" smtClean="0">
                        <a:latin typeface="Times New Roman" pitchFamily="18" charset="0"/>
                        <a:cs typeface="Times New Roman" pitchFamily="18" charset="0"/>
                      </a:rPr>
                      <a:t>0,07%</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8978108225306E-3"/>
                  <c:y val="-0.16054459026900469"/>
                </c:manualLayout>
              </c:layout>
              <c:tx>
                <c:rich>
                  <a:bodyPr/>
                  <a:lstStyle/>
                  <a:p>
                    <a:r>
                      <a:rPr lang="en-US" dirty="0" smtClean="0">
                        <a:latin typeface="Times New Roman" pitchFamily="18" charset="0"/>
                        <a:cs typeface="Times New Roman" pitchFamily="18" charset="0"/>
                      </a:rPr>
                      <a:t>21,1%</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layout>
                <c:manualLayout>
                  <c:x val="3.4836841422165423E-3"/>
                  <c:y val="0.30725109358667757"/>
                </c:manualLayout>
              </c:layout>
              <c:tx>
                <c:rich>
                  <a:bodyPr/>
                  <a:lstStyle/>
                  <a:p>
                    <a:r>
                      <a:rPr lang="en-US" dirty="0" smtClean="0">
                        <a:latin typeface="Times New Roman" pitchFamily="18" charset="0"/>
                        <a:cs typeface="Times New Roman" pitchFamily="18" charset="0"/>
                      </a:rPr>
                      <a:t>0,1%</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823-4F9F-BF6F-9B68E520E5ED}"/>
                </c:ext>
              </c:extLst>
            </c:dLbl>
            <c:dLbl>
              <c:idx val="7"/>
              <c:layout/>
              <c:tx>
                <c:rich>
                  <a:bodyPr anchorCtr="0"/>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imes New Roman" pitchFamily="18" charset="0"/>
                        <a:ea typeface="+mn-ea"/>
                        <a:cs typeface="Times New Roman" pitchFamily="18" charset="0"/>
                      </a:defRPr>
                    </a:pPr>
                    <a:r>
                      <a:rPr lang="en-US" dirty="0" smtClean="0"/>
                      <a:t>0,06</a:t>
                    </a:r>
                    <a:r>
                      <a:rPr lang="en-US" sz="1800" dirty="0" smtClean="0">
                        <a:latin typeface="Arial" charset="0"/>
                      </a:rPr>
                      <a:t>%</a:t>
                    </a:r>
                    <a:endParaRPr lang="en-US" sz="1800" dirty="0" smtClean="0">
                      <a:latin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imes New Roman" pitchFamily="18" charset="0"/>
                        <a:ea typeface="+mn-ea"/>
                        <a:cs typeface="Times New Roman" pitchFamily="18" charset="0"/>
                      </a:defRPr>
                    </a:pPr>
                    <a:endParaRPr lang="en-US" dirty="0"/>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962-428B-9E65-3AAE9B0525E6}"/>
                </c:ext>
              </c:extLst>
            </c:dLbl>
            <c:dLbl>
              <c:idx val="8"/>
              <c:layout/>
              <c:tx>
                <c:rich>
                  <a:bodyPr/>
                  <a:lstStyle/>
                  <a:p>
                    <a:r>
                      <a:rPr lang="en-US" dirty="0" smtClean="0"/>
                      <a:t>2,3%</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4962-428B-9E65-3AAE9B0525E6}"/>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4089.6</c:v>
                </c:pt>
                <c:pt idx="1">
                  <c:v>83.2</c:v>
                </c:pt>
                <c:pt idx="2">
                  <c:v>383.1</c:v>
                </c:pt>
                <c:pt idx="3">
                  <c:v>217.1</c:v>
                </c:pt>
                <c:pt idx="4">
                  <c:v>162.80000000000001</c:v>
                </c:pt>
                <c:pt idx="5">
                  <c:v>10</c:v>
                </c:pt>
                <c:pt idx="6">
                  <c:v>1732.5</c:v>
                </c:pt>
                <c:pt idx="7" formatCode="General">
                  <c:v>20</c:v>
                </c:pt>
                <c:pt idx="8">
                  <c:v>279</c:v>
                </c:pt>
              </c:numCache>
            </c:numRef>
          </c:val>
          <c:extLst>
            <c:ext xmlns:c16="http://schemas.microsoft.com/office/drawing/2014/chart" uri="{C3380CC4-5D6E-409C-BE32-E72D297353CC}">
              <c16:uniqueId val="{00000004-3823-4F9F-BF6F-9B68E520E5E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2610713880696378"/>
          <c:y val="1.6516879376516625E-2"/>
          <c:w val="0.35438617554532331"/>
          <c:h val="0.97687449640984492"/>
        </c:manualLayout>
      </c:layout>
      <c:overlay val="0"/>
    </c:legend>
    <c:plotVisOnly val="1"/>
    <c:dispBlanksAs val="zero"/>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10.01.2023</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10.01.2023</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10.01.2023</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10.01.2023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10.01.2023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10.01.2023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10.01.2023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10.01.2023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10.01.2023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10.01.2023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10.01.2023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10.01.2023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10.01.2023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10.01.2023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fontScale="90000"/>
          </a:bodyPr>
          <a:lstStyle/>
          <a:p>
            <a:pPr algn="ctr" fontAlgn="auto">
              <a:spcAft>
                <a:spcPts val="0"/>
              </a:spcAft>
              <a:defRPr/>
            </a:pPr>
            <a:r>
              <a:rPr lang="ru-RU" sz="2800" dirty="0" smtClean="0">
                <a:solidFill>
                  <a:schemeClr val="accent1">
                    <a:lumMod val="50000"/>
                  </a:schemeClr>
                </a:solidFill>
                <a:effectLst/>
              </a:rPr>
              <a:t>О БЮДЖЕТЕ АНДРЕЕВСКОГО СЕЛЬСКОГО ПОСЕЛЕНИЯ ДУБОВСКОГО РАЙОНА НА </a:t>
            </a:r>
            <a:r>
              <a:rPr lang="ru-RU" sz="3600" dirty="0" smtClean="0">
                <a:solidFill>
                  <a:schemeClr val="accent1">
                    <a:lumMod val="50000"/>
                  </a:schemeClr>
                </a:solidFill>
                <a:effectLst/>
              </a:rPr>
              <a:t>2023</a:t>
            </a:r>
            <a:r>
              <a:rPr lang="ru-RU" sz="2800" dirty="0" smtClean="0">
                <a:solidFill>
                  <a:schemeClr val="accent1">
                    <a:lumMod val="50000"/>
                  </a:schemeClr>
                </a:solidFill>
                <a:effectLst/>
              </a:rPr>
              <a:t> ГОД И НА ПЛАНОВЫЙ ПЕРИОД </a:t>
            </a:r>
            <a:r>
              <a:rPr lang="ru-RU" sz="3100" dirty="0" smtClean="0">
                <a:solidFill>
                  <a:schemeClr val="accent1">
                    <a:lumMod val="50000"/>
                  </a:schemeClr>
                </a:solidFill>
                <a:effectLst/>
              </a:rPr>
              <a:t>2024</a:t>
            </a:r>
            <a:r>
              <a:rPr lang="ru-RU" sz="2800" dirty="0" smtClean="0">
                <a:solidFill>
                  <a:schemeClr val="accent1">
                    <a:lumMod val="50000"/>
                  </a:schemeClr>
                </a:solidFill>
                <a:effectLst/>
              </a:rPr>
              <a:t> И </a:t>
            </a:r>
            <a:r>
              <a:rPr lang="ru-RU" sz="3100" dirty="0" smtClean="0">
                <a:solidFill>
                  <a:schemeClr val="accent1">
                    <a:lumMod val="50000"/>
                  </a:schemeClr>
                </a:solidFill>
                <a:effectLst/>
              </a:rPr>
              <a:t>2025</a:t>
            </a:r>
            <a:r>
              <a:rPr lang="ru-RU" sz="2800" dirty="0" smtClean="0">
                <a:solidFill>
                  <a:schemeClr val="accent1">
                    <a:lumMod val="50000"/>
                  </a:schemeClr>
                </a:solidFill>
                <a:effectLst/>
              </a:rPr>
              <a:t>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2729497794"/>
              </p:ext>
            </p:extLst>
          </p:nvPr>
        </p:nvGraphicFramePr>
        <p:xfrm>
          <a:off x="1257300" y="1036638"/>
          <a:ext cx="8039100" cy="4918075"/>
        </p:xfrm>
        <a:graphic>
          <a:graphicData uri="http://schemas.openxmlformats.org/presentationml/2006/ole">
            <mc:AlternateContent xmlns:mc="http://schemas.openxmlformats.org/markup-compatibility/2006">
              <mc:Choice xmlns:v="urn:schemas-microsoft-com:vml" Requires="v">
                <p:oleObj spid="_x0000_s2162" name="Лист" r:id="rId4" imgW="5783580" imgH="3535770" progId="Excel.Sheet.8">
                  <p:embed/>
                </p:oleObj>
              </mc:Choice>
              <mc:Fallback>
                <p:oleObj name="Лист" r:id="rId4" imgW="5783580" imgH="3535770" progId="Excel.Sheet.8">
                  <p:embed/>
                  <p:pic>
                    <p:nvPicPr>
                      <p:cNvPr id="0" name="Picture 52"/>
                      <p:cNvPicPr>
                        <a:picLocks noChangeAspect="1" noChangeArrowheads="1"/>
                      </p:cNvPicPr>
                      <p:nvPr/>
                    </p:nvPicPr>
                    <p:blipFill>
                      <a:blip r:embed="rId5"/>
                      <a:srcRect/>
                      <a:stretch>
                        <a:fillRect/>
                      </a:stretch>
                    </p:blipFill>
                    <p:spPr bwMode="auto">
                      <a:xfrm>
                        <a:off x="1257300" y="1036638"/>
                        <a:ext cx="8039100" cy="491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83745314"/>
              </p:ext>
            </p:extLst>
          </p:nvPr>
        </p:nvGraphicFramePr>
        <p:xfrm>
          <a:off x="1043607" y="1052736"/>
          <a:ext cx="7849692" cy="5715385"/>
        </p:xfrm>
        <a:graphic>
          <a:graphicData uri="http://schemas.openxmlformats.org/drawingml/2006/table">
            <a:tbl>
              <a:tblPr/>
              <a:tblGrid>
                <a:gridCol w="1728292">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65188">
                  <a:extLst>
                    <a:ext uri="{9D8B030D-6E8A-4147-A177-3AD203B41FA5}">
                      <a16:colId xmlns:a16="http://schemas.microsoft.com/office/drawing/2014/main" val="20004"/>
                    </a:ext>
                  </a:extLst>
                </a:gridCol>
                <a:gridCol w="2879725">
                  <a:extLst>
                    <a:ext uri="{9D8B030D-6E8A-4147-A177-3AD203B41FA5}">
                      <a16:colId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2651,2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2575,4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2605,6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5974,8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4427,7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4013,9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8727,5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7105,1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6722,0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2651,2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2575,4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2605,6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687,9</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601,8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621,8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33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61,8</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2,3%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64,3</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66,9</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10"/>
                  </a:ext>
                </a:extLst>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6,9</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7,2</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305807533"/>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1213724310"/>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736163831"/>
              </p:ext>
            </p:extLst>
          </p:nvPr>
        </p:nvGraphicFramePr>
        <p:xfrm>
          <a:off x="1070423" y="757031"/>
          <a:ext cx="7992888" cy="5847995"/>
        </p:xfrm>
        <a:graphic>
          <a:graphicData uri="http://schemas.openxmlformats.org/drawingml/2006/table">
            <a:tbl>
              <a:tblPr/>
              <a:tblGrid>
                <a:gridCol w="2433637">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2074688">
                  <a:extLst>
                    <a:ext uri="{9D8B030D-6E8A-4147-A177-3AD203B41FA5}">
                      <a16:colId xmlns:a16="http://schemas.microsoft.com/office/drawing/2014/main" val="20005"/>
                    </a:ext>
                  </a:extLst>
                </a:gridCol>
              </a:tblGrid>
              <a:tr h="2341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102,</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32,4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457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433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51,5</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0,7%</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12,</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5974,8</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2877</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275</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24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5124,3</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85,8%</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4099,4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3689,5</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548640">
                <a:tc>
                  <a:txBody>
                    <a:bodyPr/>
                    <a:lstStyle/>
                    <a:p>
                      <a:r>
                        <a:rPr lang="ru-RU" sz="1000" dirty="0" smtClean="0">
                          <a:latin typeface="Times New Roman" panose="02020603050405020304" pitchFamily="18" charset="0"/>
                          <a:cs typeface="Times New Roman" panose="02020603050405020304" pitchFamily="18" charset="0"/>
                        </a:rPr>
                        <a:t>Дотации бюджетам на поддержку мер по обеспечению сбалансированности бюджетов</a:t>
                      </a:r>
                      <a:endParaRPr lang="ru-RU" sz="1000" dirty="0">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674772299"/>
                  </a:ext>
                </a:extLst>
              </a:tr>
              <a:tr h="5486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128,2</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133,9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138,5</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Constantia" pitchFamily="18" charset="0"/>
                        </a:rPr>
                        <a:t>Субсидии бюджетам на обеспечение развития и укрепления  МТБ домов культуры в населенных пунктах с числом жителей до 50 тысяч человек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anose="02020603050405020304" pitchFamily="18" charset="0"/>
                          <a:cs typeface="Times New Roman" panose="02020603050405020304" pitchFamily="18" charset="0"/>
                        </a:rPr>
                        <a:t>444,0</a:t>
                      </a:r>
                      <a:endParaRPr lang="ru-RU" sz="1200" dirty="0">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anose="02020603050405020304" pitchFamily="18" charset="0"/>
                          <a:cs typeface="Times New Roman" panose="02020603050405020304" pitchFamily="18" charset="0"/>
                        </a:rPr>
                        <a:t>7,5%</a:t>
                      </a:r>
                      <a:endParaRPr lang="ru-RU" sz="1200" dirty="0">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2789737572"/>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0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22</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194,4</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185,9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3158428356"/>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1925466542"/>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8520,7</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a:t>
            </a:r>
            <a:r>
              <a:rPr lang="ru-RU" sz="1600" dirty="0" smtClean="0">
                <a:latin typeface="Arial" charset="0"/>
              </a:rPr>
              <a:t>6793,9</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a:t>
            </a:r>
            <a:r>
              <a:rPr lang="ru-RU" sz="1600" dirty="0" smtClean="0">
                <a:latin typeface="Arial" charset="0"/>
              </a:rPr>
              <a:t>6251,3</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206,8</a:t>
            </a:r>
            <a:endParaRPr lang="ru-RU" sz="1600" dirty="0">
              <a:latin typeface="Arial" charset="0"/>
            </a:endParaRPr>
          </a:p>
          <a:p>
            <a:pPr algn="ctr"/>
            <a:r>
              <a:rPr lang="ru-RU" sz="1600" dirty="0" smtClean="0">
                <a:latin typeface="Arial" charset="0"/>
              </a:rPr>
              <a:t>202</a:t>
            </a:r>
            <a:r>
              <a:rPr lang="ru-RU" sz="1600" dirty="0">
                <a:latin typeface="Arial" charset="0"/>
              </a:rPr>
              <a:t>4</a:t>
            </a:r>
            <a:r>
              <a:rPr lang="ru-RU" sz="1600" dirty="0" smtClean="0">
                <a:latin typeface="Arial" charset="0"/>
              </a:rPr>
              <a:t> </a:t>
            </a:r>
            <a:r>
              <a:rPr lang="ru-RU" sz="1600" dirty="0">
                <a:latin typeface="Arial" charset="0"/>
              </a:rPr>
              <a:t>год </a:t>
            </a:r>
            <a:r>
              <a:rPr lang="ru-RU" sz="1600" dirty="0" smtClean="0">
                <a:latin typeface="Arial" charset="0"/>
              </a:rPr>
              <a:t>– </a:t>
            </a:r>
            <a:r>
              <a:rPr lang="ru-RU" sz="1600" dirty="0" smtClean="0">
                <a:latin typeface="Arial" charset="0"/>
              </a:rPr>
              <a:t>311,2</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a:t>
            </a:r>
            <a:r>
              <a:rPr lang="ru-RU" sz="1600" dirty="0" smtClean="0">
                <a:latin typeface="Arial" charset="0"/>
              </a:rPr>
              <a:t>470,7</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2023 </a:t>
            </a:r>
            <a:r>
              <a:rPr lang="ru-RU" sz="1600" dirty="0">
                <a:latin typeface="Arial" charset="0"/>
              </a:rPr>
              <a:t>год – </a:t>
            </a:r>
            <a:r>
              <a:rPr lang="ru-RU" sz="1600" dirty="0" smtClean="0">
                <a:latin typeface="Arial" charset="0"/>
              </a:rPr>
              <a:t>2 программы,</a:t>
            </a:r>
            <a:endParaRPr lang="ru-RU" sz="1600" dirty="0">
              <a:latin typeface="Arial" charset="0"/>
            </a:endParaRPr>
          </a:p>
          <a:p>
            <a:pPr algn="ctr"/>
            <a:r>
              <a:rPr lang="ru-RU" sz="1600" dirty="0" smtClean="0">
                <a:latin typeface="Arial" charset="0"/>
              </a:rPr>
              <a:t>5978,7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a:t>
            </a:r>
            <a:r>
              <a:rPr lang="ru-RU" sz="1600" dirty="0">
                <a:latin typeface="Arial" charset="0"/>
              </a:rPr>
              <a:t>3</a:t>
            </a:r>
            <a:r>
              <a:rPr lang="ru-RU" sz="1600" dirty="0" smtClean="0">
                <a:latin typeface="Arial" charset="0"/>
              </a:rPr>
              <a:t> </a:t>
            </a:r>
            <a:r>
              <a:rPr lang="ru-RU" sz="1600" dirty="0">
                <a:latin typeface="Arial" charset="0"/>
              </a:rPr>
              <a:t>год – </a:t>
            </a:r>
            <a:r>
              <a:rPr lang="ru-RU" sz="1600" dirty="0">
                <a:latin typeface="Arial" charset="0"/>
              </a:rPr>
              <a:t>3</a:t>
            </a:r>
            <a:r>
              <a:rPr lang="ru-RU" sz="1600" dirty="0" smtClean="0">
                <a:latin typeface="Arial" charset="0"/>
              </a:rPr>
              <a:t> программы, </a:t>
            </a:r>
            <a:endParaRPr lang="ru-RU" sz="1600" dirty="0">
              <a:latin typeface="Arial" charset="0"/>
            </a:endParaRPr>
          </a:p>
          <a:p>
            <a:pPr algn="ctr"/>
            <a:r>
              <a:rPr lang="ru-RU" sz="1600" dirty="0" smtClean="0">
                <a:latin typeface="Arial" charset="0"/>
              </a:rPr>
              <a:t>130,5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2023 </a:t>
            </a:r>
            <a:r>
              <a:rPr lang="ru-RU" sz="1600" dirty="0">
                <a:latin typeface="Arial" charset="0"/>
              </a:rPr>
              <a:t>год - </a:t>
            </a:r>
            <a:r>
              <a:rPr lang="ru-RU" sz="1600" dirty="0" smtClean="0">
                <a:latin typeface="Arial" charset="0"/>
              </a:rPr>
              <a:t>3 </a:t>
            </a:r>
            <a:endParaRPr lang="ru-RU" sz="1600" dirty="0" smtClean="0">
              <a:latin typeface="Arial" charset="0"/>
            </a:endParaRPr>
          </a:p>
          <a:p>
            <a:pPr algn="ctr"/>
            <a:r>
              <a:rPr lang="ru-RU" sz="1600" dirty="0" smtClean="0">
                <a:latin typeface="Arial" charset="0"/>
              </a:rPr>
              <a:t>программы, </a:t>
            </a:r>
            <a:endParaRPr lang="ru-RU" sz="1600" dirty="0">
              <a:latin typeface="Arial" charset="0"/>
            </a:endParaRPr>
          </a:p>
          <a:p>
            <a:pPr algn="ctr"/>
            <a:r>
              <a:rPr lang="ru-RU" sz="1600" dirty="0" smtClean="0">
                <a:latin typeface="Arial" charset="0"/>
              </a:rPr>
              <a:t>1857,0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3 </a:t>
            </a:r>
            <a:r>
              <a:rPr lang="ru-RU" sz="1600" dirty="0" smtClean="0">
                <a:latin typeface="Arial" charset="0"/>
              </a:rPr>
              <a:t>программы,</a:t>
            </a:r>
            <a:endParaRPr lang="ru-RU" sz="1600" dirty="0">
              <a:latin typeface="Arial" charset="0"/>
            </a:endParaRPr>
          </a:p>
          <a:p>
            <a:pPr algn="ctr"/>
            <a:r>
              <a:rPr lang="ru-RU" sz="1600" dirty="0" smtClean="0">
                <a:latin typeface="Arial" charset="0"/>
              </a:rPr>
              <a:t>554,5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2023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276802753"/>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4296</TotalTime>
  <Words>872</Words>
  <Application>Microsoft Office PowerPoint</Application>
  <PresentationFormat>Экран (4:3)</PresentationFormat>
  <Paragraphs>226</Paragraphs>
  <Slides>14</Slides>
  <Notes>9</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6" baseType="lpstr">
      <vt:lpstr>Algerian</vt:lpstr>
      <vt:lpstr>Arial</vt:lpstr>
      <vt:lpstr>Calibri</vt:lpstr>
      <vt:lpstr>Constantia</vt:lpstr>
      <vt:lpstr>Corbel</vt:lpstr>
      <vt:lpstr>Garamond</vt:lpstr>
      <vt:lpstr>Gill Sans MT</vt:lpstr>
      <vt:lpstr>Times New Roman</vt:lpstr>
      <vt:lpstr>Verdana</vt:lpstr>
      <vt:lpstr>Wingdings 2</vt:lpstr>
      <vt:lpstr>Солнцестояние</vt:lpstr>
      <vt:lpstr>Лист</vt:lpstr>
      <vt:lpstr>О БЮДЖЕТЕ АНДРЕЕВСКОГО СЕЛЬСКОГО ПОСЕЛЕНИЯ ДУБОВСКОГО РАЙОНА НА 2023 ГОД И НА ПЛАНОВЫЙ ПЕРИОД 2024 И 2025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usach_1959@mail.ru</cp:lastModifiedBy>
  <cp:revision>331</cp:revision>
  <dcterms:created xsi:type="dcterms:W3CDTF">2013-11-12T07:49:12Z</dcterms:created>
  <dcterms:modified xsi:type="dcterms:W3CDTF">2023-01-10T08:11:25Z</dcterms:modified>
</cp:coreProperties>
</file>