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varScale="1">
        <p:scale>
          <a:sx n="77" d="100"/>
          <a:sy n="77" d="100"/>
        </p:scale>
        <p:origin x="6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en-US" dirty="0" smtClean="0"/>
                      <a:t>27,5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A1D-425B-97F0-F5D8A5428B34}"/>
                </c:ext>
              </c:extLst>
            </c:dLbl>
            <c:dLbl>
              <c:idx val="2"/>
              <c:layout>
                <c:manualLayout>
                  <c:x val="3.4901092861027248E-5"/>
                  <c:y val="0.11316840379608709"/>
                </c:manualLayout>
              </c:layout>
              <c:tx>
                <c:rich>
                  <a:bodyPr/>
                  <a:lstStyle/>
                  <a:p>
                    <a:r>
                      <a:rPr lang="en-US" dirty="0" smtClean="0"/>
                      <a:t>70,7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layout/>
              <c:tx>
                <c:rich>
                  <a:bodyPr/>
                  <a:lstStyle/>
                  <a:p>
                    <a:r>
                      <a:rPr lang="en-US" dirty="0" smtClean="0"/>
                      <a:t>535,0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727-43C2-A14D-037FE4210B13}"/>
                </c:ext>
              </c:extLst>
            </c:dLbl>
            <c:dLbl>
              <c:idx val="1"/>
              <c:layout/>
              <c:tx>
                <c:rich>
                  <a:bodyPr/>
                  <a:lstStyle/>
                  <a:p>
                    <a:r>
                      <a:rPr lang="en-US" dirty="0" smtClean="0"/>
                      <a:t>83,5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727-43C2-A14D-037FE4210B13}"/>
                </c:ext>
              </c:extLst>
            </c:dLbl>
            <c:dLbl>
              <c:idx val="2"/>
              <c:layout/>
              <c:tx>
                <c:rich>
                  <a:bodyPr/>
                  <a:lstStyle/>
                  <a:p>
                    <a:r>
                      <a:rPr lang="en-US" dirty="0" smtClean="0"/>
                      <a:t>1782,6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47-4D98-B8EA-E15CD9D7166E}"/>
                </c:ext>
              </c:extLst>
            </c:dLbl>
            <c:dLbl>
              <c:idx val="3"/>
              <c:layout/>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727-43C2-A14D-037FE4210B13}"/>
                </c:ext>
              </c:extLst>
            </c:dLbl>
            <c:dLbl>
              <c:idx val="4"/>
              <c:layout/>
              <c:tx>
                <c:rich>
                  <a:bodyPr/>
                  <a:lstStyle/>
                  <a:p>
                    <a:r>
                      <a:rPr lang="en-US" smtClean="0"/>
                      <a:t>39,3</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727-43C2-A14D-037FE4210B1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42"/>
          <c:w val="0.97014040716658645"/>
          <c:h val="0.3665076822033182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en-US" dirty="0" smtClean="0"/>
                      <a:t>88,8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588-4B1A-9FF2-27667CC69877}"/>
                </c:ext>
              </c:extLst>
            </c:dLbl>
            <c:dLbl>
              <c:idx val="1"/>
              <c:layout>
                <c:manualLayout>
                  <c:x val="-0.24941550402607038"/>
                  <c:y val="2.6660617956029625E-2"/>
                </c:manualLayout>
              </c:layout>
              <c:tx>
                <c:rich>
                  <a:bodyPr/>
                  <a:lstStyle/>
                  <a:p>
                    <a:r>
                      <a:rPr lang="en-US" dirty="0" smtClean="0"/>
                      <a:t>51,5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en-US" dirty="0" smtClean="0"/>
                      <a:t>10,8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588-4B1A-9FF2-27667CC69877}"/>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dLbl>
              <c:idx val="0"/>
              <c:layout>
                <c:manualLayout>
                  <c:x val="-6.9263224128293249E-2"/>
                  <c:y val="6.4905653627401957E-2"/>
                </c:manualLayout>
              </c:layout>
              <c:tx>
                <c:rich>
                  <a:bodyPr/>
                  <a:lstStyle/>
                  <a:p>
                    <a:r>
                      <a:rPr lang="en-US" dirty="0" smtClean="0"/>
                      <a:t>207,1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en-US" dirty="0" smtClean="0"/>
                      <a:t>1853,6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4106,6</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51,1%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en-US" dirty="0" smtClean="0">
                        <a:latin typeface="Times New Roman" pitchFamily="18" charset="0"/>
                        <a:cs typeface="Times New Roman" pitchFamily="18" charset="0"/>
                      </a:rPr>
                      <a:t>1,1%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BA2-4240-BF38-49649D343CB9}"/>
                </c:ext>
              </c:extLst>
            </c:dLbl>
            <c:dLbl>
              <c:idx val="2"/>
              <c:layout/>
              <c:tx>
                <c:rich>
                  <a:bodyPr/>
                  <a:lstStyle/>
                  <a:p>
                    <a:r>
                      <a:rPr lang="en-US" dirty="0" smtClean="0"/>
                      <a:t>6,9%</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BA2-4240-BF38-49649D343CB9}"/>
                </c:ext>
              </c:extLst>
            </c:dLbl>
            <c:dLbl>
              <c:idx val="3"/>
              <c:layout/>
              <c:tx>
                <c:rich>
                  <a:bodyPr/>
                  <a:lstStyle/>
                  <a:p>
                    <a:r>
                      <a:rPr lang="en-US" dirty="0" smtClean="0"/>
                      <a:t>2,6%</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BA2-4240-BF38-49649D343CB9}"/>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0,2%</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en-US" dirty="0" smtClean="0">
                        <a:latin typeface="Times New Roman" pitchFamily="18" charset="0"/>
                        <a:cs typeface="Times New Roman" pitchFamily="18" charset="0"/>
                      </a:rPr>
                      <a:t>34,8</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3.4836841422165423E-3"/>
                  <c:y val="0.30725109358667757"/>
                </c:manualLayout>
              </c:layout>
              <c:tx>
                <c:rich>
                  <a:bodyPr/>
                  <a:lstStyle/>
                  <a:p>
                    <a:r>
                      <a:rPr lang="en-US" dirty="0" smtClean="0">
                        <a:latin typeface="Times New Roman" pitchFamily="18" charset="0"/>
                        <a:cs typeface="Times New Roman" pitchFamily="18" charset="0"/>
                      </a:rPr>
                      <a:t>0,1%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layout/>
              <c:tx>
                <c:rich>
                  <a:bodyPr/>
                  <a:lstStyle/>
                  <a:p>
                    <a:r>
                      <a:rPr lang="en-US" dirty="0" smtClean="0"/>
                      <a:t>0,1</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BA2-4240-BF38-49649D343CB9}"/>
                </c:ext>
              </c:extLst>
            </c:dLbl>
            <c:dLbl>
              <c:idx val="8"/>
              <c:layout/>
              <c:tx>
                <c:rich>
                  <a:bodyPr/>
                  <a:lstStyle/>
                  <a:p>
                    <a:r>
                      <a:rPr lang="en-US" dirty="0" smtClean="0"/>
                      <a:t>3,1%</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DBA2-4240-BF38-49649D343CB9}"/>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78"/>
          <c:y val="1.6516879376516625E-2"/>
          <c:w val="0.35438617554532331"/>
          <c:h val="0.97687449640984492"/>
        </c:manualLayout>
      </c:layout>
      <c:overlay val="0"/>
    </c:legend>
    <c:plotVisOnly val="1"/>
    <c:dispBlanksAs val="zero"/>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10.01.2021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10.01.2021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10.01.2021</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10.01.2021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10.01.2021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10.01.2021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10.01.2021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10.01.2021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10.01.2021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10.01.2021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10.01.2021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10.01.2021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10.01.2021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10.01.2021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БЮДЖЕТЕ </a:t>
            </a:r>
            <a:r>
              <a:rPr lang="ru-RU" sz="2800" dirty="0" smtClean="0">
                <a:solidFill>
                  <a:schemeClr val="accent1">
                    <a:lumMod val="50000"/>
                  </a:schemeClr>
                </a:solidFill>
                <a:effectLst/>
              </a:rPr>
              <a:t>АНДРЕЕВСКОГО СЕЛЬСКОГО ПОСЕЛЕНИЯ ДУБОВСКОГО РАЙОНА НА </a:t>
            </a:r>
            <a:r>
              <a:rPr lang="ru-RU" sz="4000" dirty="0" smtClean="0">
                <a:solidFill>
                  <a:schemeClr val="accent1">
                    <a:lumMod val="50000"/>
                  </a:schemeClr>
                </a:solidFill>
                <a:effectLst/>
              </a:rPr>
              <a:t>2021 </a:t>
            </a:r>
            <a:r>
              <a:rPr lang="ru-RU" sz="2800" dirty="0" smtClean="0">
                <a:solidFill>
                  <a:schemeClr val="accent1">
                    <a:lumMod val="50000"/>
                  </a:schemeClr>
                </a:solidFill>
                <a:effectLst/>
              </a:rPr>
              <a:t>ГОД И НА ПЛАНОВЫЙ ПЕРИОД </a:t>
            </a:r>
            <a:r>
              <a:rPr lang="ru-RU" sz="4000" dirty="0" smtClean="0">
                <a:solidFill>
                  <a:schemeClr val="accent1">
                    <a:lumMod val="50000"/>
                  </a:schemeClr>
                </a:solidFill>
                <a:effectLst/>
              </a:rPr>
              <a:t>2022</a:t>
            </a:r>
            <a:r>
              <a:rPr lang="ru-RU" sz="2800" dirty="0" smtClean="0">
                <a:solidFill>
                  <a:schemeClr val="accent1">
                    <a:lumMod val="50000"/>
                  </a:schemeClr>
                </a:solidFill>
                <a:effectLst/>
              </a:rPr>
              <a:t> И </a:t>
            </a:r>
            <a:r>
              <a:rPr lang="ru-RU" sz="4000" dirty="0" smtClean="0">
                <a:solidFill>
                  <a:schemeClr val="accent1">
                    <a:lumMod val="50000"/>
                  </a:schemeClr>
                </a:solidFill>
                <a:effectLst/>
              </a:rPr>
              <a:t>2023</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137376006"/>
              </p:ext>
            </p:extLst>
          </p:nvPr>
        </p:nvGraphicFramePr>
        <p:xfrm>
          <a:off x="1257300" y="1036638"/>
          <a:ext cx="8024813" cy="4994275"/>
        </p:xfrm>
        <a:graphic>
          <a:graphicData uri="http://schemas.openxmlformats.org/presentationml/2006/ole">
            <mc:AlternateContent xmlns:mc="http://schemas.openxmlformats.org/markup-compatibility/2006">
              <mc:Choice xmlns:v="urn:schemas-microsoft-com:vml" Requires="v">
                <p:oleObj spid="_x0000_s2109" name="Лист" r:id="rId4" imgW="5775978" imgH="3589036" progId="Excel.Sheet.8">
                  <p:embed/>
                </p:oleObj>
              </mc:Choice>
              <mc:Fallback>
                <p:oleObj name="Лист" r:id="rId4" imgW="5775978" imgH="3589036" progId="Excel.Sheet.8">
                  <p:embed/>
                  <p:pic>
                    <p:nvPicPr>
                      <p:cNvPr id="0" name="Picture 52"/>
                      <p:cNvPicPr>
                        <a:picLocks noChangeAspect="1" noChangeArrowheads="1"/>
                      </p:cNvPicPr>
                      <p:nvPr/>
                    </p:nvPicPr>
                    <p:blipFill>
                      <a:blip r:embed="rId5"/>
                      <a:srcRect/>
                      <a:stretch>
                        <a:fillRect/>
                      </a:stretch>
                    </p:blipFill>
                    <p:spPr bwMode="auto">
                      <a:xfrm>
                        <a:off x="1257300" y="1036638"/>
                        <a:ext cx="8024813" cy="499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161517574"/>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2442,0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2466,0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2498,0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6263,6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3844,5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3850,8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8862,2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6467,5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6506,2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2442,0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2466,0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2498,0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535,0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39,3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1,6%</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40,9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42,5</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91,3</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4183293692"/>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1056173216"/>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4188559465"/>
              </p:ext>
            </p:extLst>
          </p:nvPr>
        </p:nvGraphicFramePr>
        <p:xfrm>
          <a:off x="1151112" y="1019457"/>
          <a:ext cx="7992888" cy="5686744"/>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6263,6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3844,5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3850,8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4106,6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65,6</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3540,2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3542,9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432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Субсидии </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бюджетам субъектов Российской Федерации </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(межбюджетные субсидии)</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1853,6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2393399456"/>
                  </a:ext>
                </a:extLst>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71765211"/>
                  </a:ext>
                </a:extLst>
              </a:tr>
            </a:tbl>
          </a:graphicData>
        </a:graphic>
      </p:graphicFrame>
      <p:graphicFrame>
        <p:nvGraphicFramePr>
          <p:cNvPr id="12" name="Диаграмма 11"/>
          <p:cNvGraphicFramePr/>
          <p:nvPr>
            <p:extLst>
              <p:ext uri="{D42A27DB-BD31-4B8C-83A1-F6EECF244321}">
                <p14:modId xmlns:p14="http://schemas.microsoft.com/office/powerpoint/2010/main" val="3585719603"/>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836449038"/>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8762,9</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6208,0</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6082,1</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99,3</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259,5</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424,1</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4 </a:t>
            </a:r>
            <a:r>
              <a:rPr lang="ru-RU" sz="1600" dirty="0" smtClean="0">
                <a:latin typeface="Arial" charset="0"/>
              </a:rPr>
              <a:t>программы,</a:t>
            </a:r>
            <a:endParaRPr lang="ru-RU" sz="1600" dirty="0">
              <a:latin typeface="Arial" charset="0"/>
            </a:endParaRPr>
          </a:p>
          <a:p>
            <a:pPr algn="ctr"/>
            <a:r>
              <a:rPr lang="ru-RU" sz="1600" dirty="0" smtClean="0">
                <a:latin typeface="Arial" charset="0"/>
              </a:rPr>
              <a:t>4858,8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9,0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1 </a:t>
            </a:r>
          </a:p>
          <a:p>
            <a:pPr algn="ctr"/>
            <a:r>
              <a:rPr lang="ru-RU" sz="1600" dirty="0" smtClean="0">
                <a:latin typeface="Arial" charset="0"/>
              </a:rPr>
              <a:t>программа, </a:t>
            </a:r>
            <a:endParaRPr lang="ru-RU" sz="1600" dirty="0">
              <a:latin typeface="Arial" charset="0"/>
            </a:endParaRPr>
          </a:p>
          <a:p>
            <a:pPr algn="ctr"/>
            <a:r>
              <a:rPr lang="ru-RU" sz="1600" dirty="0" smtClean="0">
                <a:latin typeface="Arial" charset="0"/>
              </a:rPr>
              <a:t>3081,6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4 </a:t>
            </a:r>
            <a:r>
              <a:rPr lang="ru-RU" sz="1600" dirty="0" smtClean="0">
                <a:latin typeface="Arial" charset="0"/>
              </a:rPr>
              <a:t>программы,</a:t>
            </a:r>
            <a:endParaRPr lang="ru-RU" sz="1600" dirty="0">
              <a:latin typeface="Arial" charset="0"/>
            </a:endParaRPr>
          </a:p>
          <a:p>
            <a:pPr algn="ctr"/>
            <a:r>
              <a:rPr lang="ru-RU" sz="1600" dirty="0" smtClean="0">
                <a:latin typeface="Arial" charset="0"/>
              </a:rPr>
              <a:t>813,5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2021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2112993838"/>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4098</TotalTime>
  <Words>832</Words>
  <Application>Microsoft Office PowerPoint</Application>
  <PresentationFormat>Экран (4:3)</PresentationFormat>
  <Paragraphs>222</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 Microsoft Excel 97–2003</vt:lpstr>
      <vt:lpstr>О БЮДЖЕТЕ АНДРЕЕВСКОГО СЕЛЬСКОГО ПОСЕЛЕНИЯ ДУБОВСКОГО РАЙОНА НА 2021 ГОД И НА ПЛАНОВЫЙ ПЕРИОД 2022 И 2023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usach_1959@mail.ru</cp:lastModifiedBy>
  <cp:revision>286</cp:revision>
  <dcterms:created xsi:type="dcterms:W3CDTF">2013-11-12T07:49:12Z</dcterms:created>
  <dcterms:modified xsi:type="dcterms:W3CDTF">2021-01-10T12:30:51Z</dcterms:modified>
</cp:coreProperties>
</file>