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6"/>
  </p:notesMasterIdLst>
  <p:handoutMasterIdLst>
    <p:handoutMasterId r:id="rId17"/>
  </p:handoutMasterIdLst>
  <p:sldIdLst>
    <p:sldId id="256" r:id="rId2"/>
    <p:sldId id="257" r:id="rId3"/>
    <p:sldId id="292" r:id="rId4"/>
    <p:sldId id="258" r:id="rId5"/>
    <p:sldId id="285" r:id="rId6"/>
    <p:sldId id="294" r:id="rId7"/>
    <p:sldId id="295" r:id="rId8"/>
    <p:sldId id="296" r:id="rId9"/>
    <p:sldId id="297" r:id="rId10"/>
    <p:sldId id="263" r:id="rId11"/>
    <p:sldId id="264" r:id="rId12"/>
    <p:sldId id="290" r:id="rId13"/>
    <p:sldId id="281" r:id="rId14"/>
    <p:sldId id="266"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FFCC66"/>
    <a:srgbClr val="FFFFFF"/>
    <a:srgbClr val="66CCFF"/>
    <a:srgbClr val="FFFFCC"/>
    <a:srgbClr val="CC0000"/>
    <a:srgbClr val="993300"/>
    <a:srgbClr val="000099"/>
    <a:srgbClr val="00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6195" autoAdjust="0"/>
    <p:restoredTop sz="94624" autoAdjust="0"/>
  </p:normalViewPr>
  <p:slideViewPr>
    <p:cSldViewPr>
      <p:cViewPr>
        <p:scale>
          <a:sx n="100" d="100"/>
          <a:sy n="100" d="100"/>
        </p:scale>
        <p:origin x="-1378" y="6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Office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Office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chart1.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69"/>
          <c:y val="3.9441259180315456E-2"/>
        </c:manualLayout>
      </c:layout>
    </c:title>
    <c:view3D>
      <c:rotX val="30"/>
      <c:perspective val="30"/>
    </c:view3D>
    <c:plotArea>
      <c:layout>
        <c:manualLayout>
          <c:layoutTarget val="inner"/>
          <c:xMode val="edge"/>
          <c:yMode val="edge"/>
          <c:x val="2.7847782994871971E-2"/>
          <c:y val="0.10633341646844045"/>
          <c:w val="0.57829393225314263"/>
          <c:h val="0.79631850524874137"/>
        </c:manualLayout>
      </c:layout>
      <c:pie3DChart>
        <c:varyColors val="1"/>
        <c:ser>
          <c:idx val="0"/>
          <c:order val="0"/>
          <c:tx>
            <c:strRef>
              <c:f>Лист1!$B$1</c:f>
              <c:strCache>
                <c:ptCount val="1"/>
                <c:pt idx="0">
                  <c:v>Структура доходов бюджета</c:v>
                </c:pt>
              </c:strCache>
            </c:strRef>
          </c:tx>
          <c:dLbls>
            <c:dLbl>
              <c:idx val="0"/>
              <c:layout>
                <c:manualLayout>
                  <c:x val="4.9170340722375873E-3"/>
                  <c:y val="-0.13499629835185492"/>
                </c:manualLayout>
              </c:layout>
              <c:tx>
                <c:rich>
                  <a:bodyPr/>
                  <a:lstStyle/>
                  <a:p>
                    <a:r>
                      <a:rPr lang="ru-RU" dirty="0" smtClean="0"/>
                      <a:t>45,2</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8AFF-4312-B66C-832D7CB3EF2D}"/>
                </c:ext>
              </c:extLst>
            </c:dLbl>
            <c:dLbl>
              <c:idx val="1"/>
              <c:layout/>
              <c:tx>
                <c:rich>
                  <a:bodyPr/>
                  <a:lstStyle/>
                  <a:p>
                    <a:r>
                      <a:rPr lang="en-US" dirty="0" smtClean="0"/>
                      <a:t>2,</a:t>
                    </a:r>
                    <a:r>
                      <a:rPr lang="ru-RU" dirty="0" smtClean="0"/>
                      <a:t>9</a:t>
                    </a:r>
                    <a:endParaRPr lang="en-US" dirty="0"/>
                  </a:p>
                </c:rich>
              </c:tx>
              <c:showVal val="1"/>
            </c:dLbl>
            <c:dLbl>
              <c:idx val="2"/>
              <c:layout>
                <c:manualLayout>
                  <c:x val="3.4901092861027248E-5"/>
                  <c:y val="0.11316840379608709"/>
                </c:manualLayout>
              </c:layout>
              <c:tx>
                <c:rich>
                  <a:bodyPr/>
                  <a:lstStyle/>
                  <a:p>
                    <a:r>
                      <a:rPr lang="ru-RU" dirty="0" smtClean="0"/>
                      <a:t>51,9</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AFF-4312-B66C-832D7CB3EF2D}"/>
                </c:ext>
              </c:extLst>
            </c:dLbl>
            <c:spPr>
              <a:noFill/>
              <a:ln>
                <a:noFill/>
              </a:ln>
              <a:effectLst/>
            </c:spPr>
            <c:showVal val="1"/>
            <c:showLeaderLines val="1"/>
            <c:extLst xmlns:c16r2="http://schemas.microsoft.com/office/drawing/2015/06/chart">
              <c:ext xmlns:c15="http://schemas.microsoft.com/office/drawing/2012/chart" uri="{CE6537A1-D6FC-4f65-9D91-7224C49458BB}">
                <c15:layout/>
              </c:ext>
            </c:extLst>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41.3</c:v>
                </c:pt>
                <c:pt idx="1">
                  <c:v>2.6</c:v>
                </c:pt>
                <c:pt idx="2">
                  <c:v>56.1</c:v>
                </c:pt>
              </c:numCache>
            </c:numRef>
          </c:val>
          <c:extLst xmlns:c16r2="http://schemas.microsoft.com/office/drawing/2015/06/chart">
            <c:ext xmlns:c16="http://schemas.microsoft.com/office/drawing/2014/chart" uri="{C3380CC4-5D6E-409C-BE32-E72D297353CC}">
              <c16:uniqueId val="{00000002-8AFF-4312-B66C-832D7CB3EF2D}"/>
            </c:ext>
          </c:extLst>
        </c:ser>
      </c:pie3DChart>
    </c:plotArea>
    <c:legend>
      <c:legendPos val="r"/>
      <c:layout/>
      <c:txPr>
        <a:bodyPr/>
        <a:lstStyle/>
        <a:p>
          <a:pPr>
            <a:defRPr sz="800"/>
          </a:pPr>
          <a:endParaRPr lang="ru-RU"/>
        </a:p>
      </c:txPr>
    </c:legend>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layout/>
      <c:txPr>
        <a:bodyPr/>
        <a:lstStyle/>
        <a:p>
          <a:pPr>
            <a:defRPr sz="900"/>
          </a:pPr>
          <a:endParaRPr lang="ru-RU"/>
        </a:p>
      </c:txPr>
    </c:title>
    <c:view3D>
      <c:rotX val="30"/>
      <c:perspective val="30"/>
    </c:view3D>
    <c:plotArea>
      <c:layout>
        <c:manualLayout>
          <c:layoutTarget val="inner"/>
          <c:xMode val="edge"/>
          <c:yMode val="edge"/>
          <c:x val="0"/>
          <c:y val="2.717837489345365E-2"/>
          <c:w val="1"/>
          <c:h val="0.88148255849452917"/>
        </c:manualLayout>
      </c:layout>
      <c:pie3DChart>
        <c:varyColors val="1"/>
        <c:ser>
          <c:idx val="0"/>
          <c:order val="0"/>
          <c:tx>
            <c:strRef>
              <c:f>Лист1!$B$1</c:f>
              <c:strCache>
                <c:ptCount val="1"/>
                <c:pt idx="0">
                  <c:v>Структура налоговых доходов</c:v>
                </c:pt>
              </c:strCache>
            </c:strRef>
          </c:tx>
          <c:explosion val="32"/>
          <c:dPt>
            <c:idx val="2"/>
            <c:explosion val="0"/>
            <c:extLst xmlns:c16r2="http://schemas.microsoft.com/office/drawing/2015/06/chart">
              <c:ext xmlns:c16="http://schemas.microsoft.com/office/drawing/2014/chart" uri="{C3380CC4-5D6E-409C-BE32-E72D297353CC}">
                <c16:uniqueId val="{00000002-DA47-4D98-B8EA-E15CD9D7166E}"/>
              </c:ext>
            </c:extLst>
          </c:dPt>
          <c:dLbls>
            <c:dLbl>
              <c:idx val="0"/>
              <c:layout/>
              <c:tx>
                <c:rich>
                  <a:bodyPr/>
                  <a:lstStyle/>
                  <a:p>
                    <a:r>
                      <a:rPr lang="ru-RU" dirty="0" smtClean="0"/>
                      <a:t>535,0</a:t>
                    </a:r>
                    <a:endParaRPr lang="en-US" dirty="0"/>
                  </a:p>
                </c:rich>
              </c:tx>
              <c:showVal val="1"/>
            </c:dLbl>
            <c:dLbl>
              <c:idx val="1"/>
              <c:layout/>
              <c:tx>
                <c:rich>
                  <a:bodyPr/>
                  <a:lstStyle/>
                  <a:p>
                    <a:r>
                      <a:rPr lang="ru-RU" dirty="0" smtClean="0"/>
                      <a:t>83,5</a:t>
                    </a:r>
                    <a:endParaRPr lang="en-US" dirty="0"/>
                  </a:p>
                </c:rich>
              </c:tx>
              <c:showVal val="1"/>
            </c:dLbl>
            <c:dLbl>
              <c:idx val="2"/>
              <c:layout/>
              <c:tx>
                <c:rich>
                  <a:bodyPr/>
                  <a:lstStyle/>
                  <a:p>
                    <a:r>
                      <a:rPr lang="en-US" dirty="0" smtClean="0"/>
                      <a:t>1</a:t>
                    </a:r>
                    <a:r>
                      <a:rPr lang="ru-RU" dirty="0" smtClean="0"/>
                      <a:t>782,6</a:t>
                    </a:r>
                    <a:endParaRPr lang="en-US" dirty="0"/>
                  </a:p>
                </c:rich>
              </c:tx>
              <c:showVal val="1"/>
            </c:dLbl>
            <c:dLbl>
              <c:idx val="3"/>
              <c:layout/>
              <c:tx>
                <c:rich>
                  <a:bodyPr/>
                  <a:lstStyle/>
                  <a:p>
                    <a:r>
                      <a:rPr lang="en-US" smtClean="0"/>
                      <a:t>1,</a:t>
                    </a:r>
                    <a:r>
                      <a:rPr lang="ru-RU" smtClean="0"/>
                      <a:t>6</a:t>
                    </a:r>
                    <a:endParaRPr lang="en-US"/>
                  </a:p>
                </c:rich>
              </c:tx>
              <c:showVal val="1"/>
            </c:dLbl>
            <c:dLbl>
              <c:idx val="4"/>
              <c:layout/>
              <c:tx>
                <c:rich>
                  <a:bodyPr/>
                  <a:lstStyle/>
                  <a:p>
                    <a:r>
                      <a:rPr lang="en-US" smtClean="0"/>
                      <a:t>3</a:t>
                    </a:r>
                    <a:r>
                      <a:rPr lang="ru-RU" smtClean="0"/>
                      <a:t>9</a:t>
                    </a:r>
                    <a:r>
                      <a:rPr lang="en-US" smtClean="0"/>
                      <a:t>,3</a:t>
                    </a:r>
                    <a:endParaRPr lang="en-US"/>
                  </a:p>
                </c:rich>
              </c:tx>
              <c:showVal val="1"/>
            </c:dLbl>
            <c:spPr>
              <a:noFill/>
              <a:ln>
                <a:noFill/>
              </a:ln>
              <a:effectLst/>
            </c:spPr>
            <c:showVal val="1"/>
            <c:showLeaderLines val="1"/>
            <c:extLst xmlns:c16r2="http://schemas.microsoft.com/office/drawing/2015/06/chart">
              <c:ext xmlns:c15="http://schemas.microsoft.com/office/drawing/2012/chart" uri="{CE6537A1-D6FC-4f65-9D91-7224C49458BB}">
                <c15:layout/>
              </c:ext>
            </c:extLst>
          </c:dLbls>
          <c:cat>
            <c:strRef>
              <c:f>Лист1!$A$2:$A$6</c:f>
              <c:strCache>
                <c:ptCount val="5"/>
                <c:pt idx="0">
                  <c:v>НДФЛ</c:v>
                </c:pt>
                <c:pt idx="1">
                  <c:v>Налог на имущество физических лиц</c:v>
                </c:pt>
                <c:pt idx="2">
                  <c:v>Земельный налог</c:v>
                </c:pt>
                <c:pt idx="3">
                  <c:v>Государственная пошлина</c:v>
                </c:pt>
                <c:pt idx="4">
                  <c:v>единый 
сельскохозяйственный налог</c:v>
                </c:pt>
              </c:strCache>
            </c:strRef>
          </c:cat>
          <c:val>
            <c:numRef>
              <c:f>Лист1!$B$2:$B$6</c:f>
              <c:numCache>
                <c:formatCode>General</c:formatCode>
                <c:ptCount val="5"/>
                <c:pt idx="0">
                  <c:v>533.29999999999995</c:v>
                </c:pt>
                <c:pt idx="1">
                  <c:v>68.3</c:v>
                </c:pt>
                <c:pt idx="2">
                  <c:v>1819.7</c:v>
                </c:pt>
                <c:pt idx="3">
                  <c:v>1.5</c:v>
                </c:pt>
                <c:pt idx="4">
                  <c:v>31.3</c:v>
                </c:pt>
              </c:numCache>
            </c:numRef>
          </c:val>
          <c:extLst xmlns:c16r2="http://schemas.microsoft.com/office/drawing/2015/06/chart">
            <c:ext xmlns:c16="http://schemas.microsoft.com/office/drawing/2014/chart" uri="{C3380CC4-5D6E-409C-BE32-E72D297353CC}">
              <c16:uniqueId val="{00000005-DA47-4D98-B8EA-E15CD9D7166E}"/>
            </c:ext>
          </c:extLst>
        </c:ser>
      </c:pie3DChart>
    </c:plotArea>
    <c:legend>
      <c:legendPos val="b"/>
      <c:layout>
        <c:manualLayout>
          <c:xMode val="edge"/>
          <c:yMode val="edge"/>
          <c:x val="1.8030040603083563E-2"/>
          <c:y val="0.59132652322046442"/>
          <c:w val="0.97014040716658645"/>
          <c:h val="0.36650768220331825"/>
        </c:manualLayout>
      </c:layout>
      <c:txPr>
        <a:bodyPr/>
        <a:lstStyle/>
        <a:p>
          <a:pPr>
            <a:defRPr sz="800"/>
          </a:pPr>
          <a:endParaRPr lang="ru-RU"/>
        </a:p>
      </c:txPr>
    </c:legend>
    <c:plotVisOnly val="1"/>
    <c:dispBlanksAs val="zero"/>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0.10554185627497632"/>
          <c:y val="0.11233431373503833"/>
          <c:w val="0.88888888888888884"/>
          <c:h val="0.52716910386201643"/>
        </c:manualLayout>
      </c:layout>
      <c:pie3DChart>
        <c:varyColors val="1"/>
        <c:ser>
          <c:idx val="0"/>
          <c:order val="0"/>
          <c:tx>
            <c:strRef>
              <c:f>Лист1!$B$1</c:f>
              <c:strCache>
                <c:ptCount val="1"/>
                <c:pt idx="0">
                  <c:v>Структура налоговых доходов</c:v>
                </c:pt>
              </c:strCache>
            </c:strRef>
          </c:tx>
          <c:explosion val="13"/>
          <c:dLbls>
            <c:dLbl>
              <c:idx val="0"/>
              <c:layout>
                <c:manualLayout>
                  <c:x val="6.8742709244677763E-2"/>
                  <c:y val="-2.6013935758030276E-2"/>
                </c:manualLayout>
              </c:layout>
              <c:tx>
                <c:rich>
                  <a:bodyPr/>
                  <a:lstStyle/>
                  <a:p>
                    <a:r>
                      <a:rPr lang="ru-RU" dirty="0" smtClean="0"/>
                      <a:t>88,8</a:t>
                    </a:r>
                    <a:endParaRPr lang="en-US" dirty="0"/>
                  </a:p>
                </c:rich>
              </c:tx>
              <c:showVal val="1"/>
            </c:dLbl>
            <c:dLbl>
              <c:idx val="1"/>
              <c:layout>
                <c:manualLayout>
                  <c:x val="-0.24941550402607038"/>
                  <c:y val="2.6660617956029625E-2"/>
                </c:manualLayout>
              </c:layout>
              <c:tx>
                <c:rich>
                  <a:bodyPr/>
                  <a:lstStyle/>
                  <a:p>
                    <a:r>
                      <a:rPr lang="ru-RU" dirty="0" smtClean="0"/>
                      <a:t>51</a:t>
                    </a:r>
                    <a:r>
                      <a:rPr lang="en-US" dirty="0" smtClean="0"/>
                      <a:t>,</a:t>
                    </a:r>
                    <a:r>
                      <a:rPr lang="ru-RU" dirty="0" smtClean="0"/>
                      <a:t>5</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32F-466A-9112-1717663C6E24}"/>
                </c:ext>
              </c:extLst>
            </c:dLbl>
            <c:dLbl>
              <c:idx val="2"/>
              <c:layout>
                <c:manualLayout>
                  <c:x val="-5.7229512977544465E-2"/>
                  <c:y val="-1.4419760029996237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E32F-466A-9112-1717663C6E24}"/>
                </c:ext>
              </c:extLst>
            </c:dLbl>
            <c:dLbl>
              <c:idx val="3"/>
              <c:layout/>
              <c:tx>
                <c:rich>
                  <a:bodyPr/>
                  <a:lstStyle/>
                  <a:p>
                    <a:r>
                      <a:rPr lang="ru-RU" dirty="0" smtClean="0"/>
                      <a:t>10,8</a:t>
                    </a:r>
                    <a:endParaRPr lang="en-US" dirty="0"/>
                  </a:p>
                </c:rich>
              </c:tx>
              <c:showVal val="1"/>
            </c:dLbl>
            <c:spPr>
              <a:noFill/>
              <a:ln>
                <a:noFill/>
              </a:ln>
              <a:effectLst/>
            </c:spPr>
            <c:txPr>
              <a:bodyPr/>
              <a:lstStyle/>
              <a:p>
                <a:pPr>
                  <a:defRPr b="1"/>
                </a:pPr>
                <a:endParaRPr lang="ru-RU"/>
              </a:p>
            </c:txPr>
            <c:showVal val="1"/>
            <c:showLeaderLines val="1"/>
            <c:extLst xmlns:c16r2="http://schemas.microsoft.com/office/drawing/2015/06/chart">
              <c:ext xmlns:c15="http://schemas.microsoft.com/office/drawing/2012/chart" uri="{CE6537A1-D6FC-4f65-9D91-7224C49458BB}">
                <c15:layout/>
              </c:ext>
            </c:extLst>
          </c:dLbls>
          <c:cat>
            <c:strRef>
              <c:f>Лист1!$A$2:$A$5</c:f>
              <c:strCache>
                <c:ptCount val="4"/>
                <c:pt idx="0">
                  <c:v>Доходы, получаемые в виде арендной платы за земли после разграничения государственной собственности на землю</c:v>
                </c:pt>
                <c:pt idx="1">
                  <c:v>Доходы от сдачи в аренду имущества, составляющего муниципальную казну</c:v>
                </c:pt>
                <c:pt idx="2">
                  <c:v>Доходы от оказания платных услуг (работ) и компенсации затрат государства</c:v>
                </c:pt>
                <c:pt idx="3">
                  <c:v>Денежные взыскания (штрафы), установленные законами субъектов Российской Федерации за несоблюдение муниципальных правовых актов</c:v>
                </c:pt>
              </c:strCache>
            </c:strRef>
          </c:cat>
          <c:val>
            <c:numRef>
              <c:f>Лист1!$B$2:$B$5</c:f>
              <c:numCache>
                <c:formatCode>General</c:formatCode>
                <c:ptCount val="4"/>
                <c:pt idx="0">
                  <c:v>75.900000000000006</c:v>
                </c:pt>
                <c:pt idx="1">
                  <c:v>51.5</c:v>
                </c:pt>
                <c:pt idx="2">
                  <c:v>5.5</c:v>
                </c:pt>
                <c:pt idx="3">
                  <c:v>7.1</c:v>
                </c:pt>
              </c:numCache>
            </c:numRef>
          </c:val>
          <c:extLst xmlns:c16r2="http://schemas.microsoft.com/office/drawing/2015/06/chart">
            <c:ext xmlns:c16="http://schemas.microsoft.com/office/drawing/2014/chart" uri="{C3380CC4-5D6E-409C-BE32-E72D297353CC}">
              <c16:uniqueId val="{00000003-E32F-466A-9112-1717663C6E24}"/>
            </c:ext>
          </c:extLst>
        </c:ser>
      </c:pie3DChart>
    </c:plotArea>
    <c:plotVisOnly val="1"/>
    <c:dispBlanksAs val="zero"/>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0"/>
          <c:y val="7.2205623154964177E-2"/>
          <c:w val="1"/>
          <c:h val="0.75515428188857636"/>
        </c:manualLayout>
      </c:layout>
      <c:pie3DChart>
        <c:varyColors val="1"/>
        <c:ser>
          <c:idx val="0"/>
          <c:order val="0"/>
          <c:tx>
            <c:strRef>
              <c:f>Лист1!$B$1</c:f>
              <c:strCache>
                <c:ptCount val="1"/>
                <c:pt idx="0">
                  <c:v>Структура налоговых доходов</c:v>
                </c:pt>
              </c:strCache>
            </c:strRef>
          </c:tx>
          <c:dPt>
            <c:idx val="2"/>
            <c:explosion val="11"/>
            <c:extLst xmlns:c16r2="http://schemas.microsoft.com/office/drawing/2015/06/chart">
              <c:ext xmlns:c16="http://schemas.microsoft.com/office/drawing/2014/chart" uri="{C3380CC4-5D6E-409C-BE32-E72D297353CC}">
                <c16:uniqueId val="{00000000-0703-49E8-8401-88389D3DA0FC}"/>
              </c:ext>
            </c:extLst>
          </c:dPt>
          <c:dLbls>
            <c:dLbl>
              <c:idx val="0"/>
              <c:layout>
                <c:manualLayout>
                  <c:x val="-6.9263224128293249E-2"/>
                  <c:y val="6.4905653627401957E-2"/>
                </c:manualLayout>
              </c:layout>
              <c:tx>
                <c:rich>
                  <a:bodyPr/>
                  <a:lstStyle/>
                  <a:p>
                    <a:r>
                      <a:rPr lang="ru-RU" dirty="0" smtClean="0"/>
                      <a:t>207,1</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0703-49E8-8401-88389D3DA0FC}"/>
                </c:ext>
              </c:extLst>
            </c:dLbl>
            <c:dLbl>
              <c:idx val="1"/>
              <c:layout>
                <c:manualLayout>
                  <c:x val="3.112677525908043E-2"/>
                  <c:y val="7.8395778549344403E-2"/>
                </c:manualLayout>
              </c:layout>
              <c:tx>
                <c:rich>
                  <a:bodyPr/>
                  <a:lstStyle/>
                  <a:p>
                    <a:r>
                      <a:rPr lang="ru-RU" dirty="0" smtClean="0"/>
                      <a:t>83,1</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0703-49E8-8401-88389D3DA0FC}"/>
                </c:ext>
              </c:extLst>
            </c:dLbl>
            <c:dLbl>
              <c:idx val="2"/>
              <c:layout>
                <c:manualLayout>
                  <c:x val="-7.6065247740851744E-2"/>
                  <c:y val="-3.6992389556578152E-2"/>
                </c:manualLayout>
              </c:layout>
              <c:tx>
                <c:rich>
                  <a:bodyPr/>
                  <a:lstStyle/>
                  <a:p>
                    <a:r>
                      <a:rPr lang="ru-RU" sz="900" dirty="0" smtClean="0"/>
                      <a:t>2512,7</a:t>
                    </a:r>
                    <a:endParaRPr lang="en-US" sz="900"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0703-49E8-8401-88389D3DA0FC}"/>
                </c:ext>
              </c:extLst>
            </c:dLbl>
            <c:spPr>
              <a:noFill/>
              <a:ln>
                <a:noFill/>
              </a:ln>
              <a:effectLst/>
            </c:spPr>
            <c:txPr>
              <a:bodyPr/>
              <a:lstStyle/>
              <a:p>
                <a:pPr>
                  <a:defRPr b="1"/>
                </a:pPr>
                <a:endParaRPr lang="ru-RU"/>
              </a:p>
            </c:txPr>
            <c:showVal val="1"/>
            <c:showLeaderLines val="1"/>
            <c:extLst xmlns:c16r2="http://schemas.microsoft.com/office/drawing/2015/06/chart">
              <c:ext xmlns:c15="http://schemas.microsoft.com/office/drawing/2012/chart" uri="{CE6537A1-D6FC-4f65-9D91-7224C49458BB}"/>
            </c:extLst>
          </c:dLbls>
          <c:cat>
            <c:strRef>
              <c:f>Лист1!$A$2:$A$4</c:f>
              <c:strCache>
                <c:ptCount val="3"/>
                <c:pt idx="0">
                  <c:v>Дотации на выравнивание бюджетной обеспеченности
</c:v>
                </c:pt>
                <c:pt idx="1">
                  <c:v>Субвенции бюджетам субъектов Российской Федерации и муниципальных образований
</c:v>
                </c:pt>
                <c:pt idx="2">
                  <c:v>Иные межбюджетные трансферты
</c:v>
                </c:pt>
              </c:strCache>
            </c:strRef>
          </c:cat>
          <c:val>
            <c:numRef>
              <c:f>Лист1!$B$2:$B$4</c:f>
              <c:numCache>
                <c:formatCode>General</c:formatCode>
                <c:ptCount val="3"/>
                <c:pt idx="0">
                  <c:v>3258.4</c:v>
                </c:pt>
                <c:pt idx="1">
                  <c:v>76</c:v>
                </c:pt>
                <c:pt idx="2">
                  <c:v>36374.6</c:v>
                </c:pt>
              </c:numCache>
            </c:numRef>
          </c:val>
          <c:extLst xmlns:c16r2="http://schemas.microsoft.com/office/drawing/2015/06/chart">
            <c:ext xmlns:c16="http://schemas.microsoft.com/office/drawing/2014/chart" uri="{C3380CC4-5D6E-409C-BE32-E72D297353CC}">
              <c16:uniqueId val="{00000003-0703-49E8-8401-88389D3DA0FC}"/>
            </c:ext>
          </c:extLst>
        </c:ser>
      </c:pie3DChart>
    </c:plotArea>
    <c:plotVisOnly val="1"/>
    <c:dispBlanksAs val="zero"/>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ru-RU"/>
  <c:style val="34"/>
  <c:chart>
    <c:autoTitleDeleted val="1"/>
    <c:plotArea>
      <c:layout/>
      <c:pieChart>
        <c:varyColors val="1"/>
        <c:ser>
          <c:idx val="0"/>
          <c:order val="0"/>
          <c:tx>
            <c:strRef>
              <c:f>'Структура расходов по отраслям'!$B$4</c:f>
              <c:strCache>
                <c:ptCount val="1"/>
                <c:pt idx="0">
                  <c:v>2020</c:v>
                </c:pt>
              </c:strCache>
            </c:strRef>
          </c:tx>
          <c:explosion val="25"/>
          <c:dLbls>
            <c:dLbl>
              <c:idx val="0"/>
              <c:layout>
                <c:manualLayout>
                  <c:x val="-6.6755551789610415E-2"/>
                  <c:y val="-0.23977571793841038"/>
                </c:manualLayout>
              </c:layout>
              <c:tx>
                <c:rich>
                  <a:bodyPr/>
                  <a:lstStyle/>
                  <a:p>
                    <a:r>
                      <a:rPr lang="ru-RU" dirty="0" smtClean="0">
                        <a:latin typeface="Times New Roman" pitchFamily="18" charset="0"/>
                        <a:cs typeface="Times New Roman" pitchFamily="18" charset="0"/>
                      </a:rPr>
                      <a:t>68,7</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3823-4F9F-BF6F-9B68E520E5ED}"/>
                </c:ext>
              </c:extLst>
            </c:dLbl>
            <c:dLbl>
              <c:idx val="1"/>
              <c:layout/>
              <c:tx>
                <c:rich>
                  <a:bodyPr/>
                  <a:lstStyle/>
                  <a:p>
                    <a:r>
                      <a:rPr lang="ru-RU" dirty="0" smtClean="0">
                        <a:latin typeface="Times New Roman" pitchFamily="18" charset="0"/>
                        <a:cs typeface="Times New Roman" pitchFamily="18" charset="0"/>
                      </a:rPr>
                      <a:t>1,5</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Percent val="1"/>
            </c:dLbl>
            <c:dLbl>
              <c:idx val="2"/>
              <c:layout/>
              <c:tx>
                <c:rich>
                  <a:bodyPr/>
                  <a:lstStyle/>
                  <a:p>
                    <a:r>
                      <a:rPr lang="ru-RU" dirty="0" smtClean="0"/>
                      <a:t>0,8</a:t>
                    </a:r>
                    <a:r>
                      <a:rPr lang="en-US" dirty="0" smtClean="0"/>
                      <a:t>%</a:t>
                    </a:r>
                    <a:endParaRPr lang="en-US" dirty="0"/>
                  </a:p>
                </c:rich>
              </c:tx>
              <c:showPercent val="1"/>
            </c:dLbl>
            <c:dLbl>
              <c:idx val="3"/>
              <c:layout/>
              <c:tx>
                <c:rich>
                  <a:bodyPr/>
                  <a:lstStyle/>
                  <a:p>
                    <a:r>
                      <a:rPr lang="en-US" dirty="0" smtClean="0"/>
                      <a:t>3</a:t>
                    </a:r>
                    <a:r>
                      <a:rPr lang="ru-RU" dirty="0" smtClean="0"/>
                      <a:t>,9</a:t>
                    </a:r>
                    <a:r>
                      <a:rPr lang="en-US" dirty="0" smtClean="0"/>
                      <a:t>%</a:t>
                    </a:r>
                    <a:endParaRPr lang="en-US" dirty="0"/>
                  </a:p>
                </c:rich>
              </c:tx>
              <c:showPercent val="1"/>
            </c:dLbl>
            <c:dLbl>
              <c:idx val="4"/>
              <c:layout>
                <c:manualLayout>
                  <c:x val="-2.6761406355237227E-2"/>
                  <c:y val="-8.4336905251615208E-3"/>
                </c:manualLayout>
              </c:layout>
              <c:tx>
                <c:rich>
                  <a:bodyPr/>
                  <a:lstStyle/>
                  <a:p>
                    <a:r>
                      <a:rPr lang="ru-RU" dirty="0" smtClean="0">
                        <a:latin typeface="Times New Roman" pitchFamily="18" charset="0"/>
                        <a:cs typeface="Times New Roman" pitchFamily="18" charset="0"/>
                      </a:rPr>
                      <a:t>0,06</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3823-4F9F-BF6F-9B68E520E5ED}"/>
                </c:ext>
              </c:extLst>
            </c:dLbl>
            <c:dLbl>
              <c:idx val="5"/>
              <c:layout>
                <c:manualLayout>
                  <c:x val="4.1788978108225306E-3"/>
                  <c:y val="-0.16054459026900469"/>
                </c:manualLayout>
              </c:layout>
              <c:tx>
                <c:rich>
                  <a:bodyPr/>
                  <a:lstStyle/>
                  <a:p>
                    <a:r>
                      <a:rPr lang="ru-RU" dirty="0" smtClean="0">
                        <a:latin typeface="Times New Roman" pitchFamily="18" charset="0"/>
                        <a:cs typeface="Times New Roman" pitchFamily="18" charset="0"/>
                      </a:rPr>
                      <a:t>19,8</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3823-4F9F-BF6F-9B68E520E5ED}"/>
                </c:ext>
              </c:extLst>
            </c:dLbl>
            <c:dLbl>
              <c:idx val="6"/>
              <c:layout>
                <c:manualLayout>
                  <c:x val="3.4836841422165423E-3"/>
                  <c:y val="0.30725109358667757"/>
                </c:manualLayout>
              </c:layout>
              <c:tx>
                <c:rich>
                  <a:bodyPr/>
                  <a:lstStyle/>
                  <a:p>
                    <a:r>
                      <a:rPr lang="ru-RU" dirty="0" smtClean="0">
                        <a:latin typeface="Times New Roman" pitchFamily="18" charset="0"/>
                        <a:cs typeface="Times New Roman" pitchFamily="18" charset="0"/>
                      </a:rPr>
                      <a:t>0,04</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3823-4F9F-BF6F-9B68E520E5ED}"/>
                </c:ext>
              </c:extLst>
            </c:dLbl>
            <c:dLbl>
              <c:idx val="7"/>
              <c:layout/>
              <c:tx>
                <c:rich>
                  <a:bodyPr/>
                  <a:lstStyle/>
                  <a:p>
                    <a:r>
                      <a:rPr lang="ru-RU" dirty="0" smtClean="0"/>
                      <a:t>0,0</a:t>
                    </a:r>
                    <a:endParaRPr lang="en-US" dirty="0"/>
                  </a:p>
                </c:rich>
              </c:tx>
              <c:showPercent val="1"/>
            </c:dLbl>
            <c:dLbl>
              <c:idx val="8"/>
              <c:layout/>
              <c:tx>
                <c:rich>
                  <a:bodyPr/>
                  <a:lstStyle/>
                  <a:p>
                    <a:r>
                      <a:rPr lang="ru-RU" smtClean="0"/>
                      <a:t>5,2</a:t>
                    </a:r>
                    <a:r>
                      <a:rPr lang="en-US" smtClean="0"/>
                      <a:t>%</a:t>
                    </a:r>
                    <a:endParaRPr lang="en-US"/>
                  </a:p>
                </c:rich>
              </c:tx>
              <c:showPercent val="1"/>
            </c:dLbl>
            <c:spPr>
              <a:noFill/>
              <a:ln>
                <a:noFill/>
              </a:ln>
              <a:effectLst/>
            </c:spPr>
            <c:txPr>
              <a:bodyPr/>
              <a:lstStyle/>
              <a:p>
                <a:pPr>
                  <a:defRPr>
                    <a:latin typeface="Times New Roman" pitchFamily="18" charset="0"/>
                    <a:cs typeface="Times New Roman" pitchFamily="18" charset="0"/>
                  </a:defRPr>
                </a:pPr>
                <a:endParaRPr lang="ru-RU"/>
              </a:p>
            </c:txPr>
            <c:showPercent val="1"/>
            <c:showLeaderLines val="1"/>
            <c:extLst xmlns:c16r2="http://schemas.microsoft.com/office/drawing/2015/06/chart">
              <c:ext xmlns:c15="http://schemas.microsoft.com/office/drawing/2012/chart" uri="{CE6537A1-D6FC-4f65-9D91-7224C49458BB}">
                <c15:layout/>
              </c:ext>
            </c:extLst>
          </c:dLbls>
          <c:cat>
            <c:strRef>
              <c:f>'Структура расходов по отраслям'!$A$5:$A$13</c:f>
              <c:strCache>
                <c:ptCount val="9"/>
                <c:pt idx="0">
                  <c:v>Общегосударственные вопросы</c:v>
                </c:pt>
                <c:pt idx="1">
                  <c:v>Национальная оборона</c:v>
                </c:pt>
                <c:pt idx="2">
                  <c:v>Национальная безопасностоь</c:v>
                </c:pt>
                <c:pt idx="3">
                  <c:v>Национальная экономика</c:v>
                </c:pt>
                <c:pt idx="4">
                  <c:v>Жилищно-коммунальное хозяйство</c:v>
                </c:pt>
                <c:pt idx="5">
                  <c:v>образование</c:v>
                </c:pt>
                <c:pt idx="6">
                  <c:v>Культура, кинематография</c:v>
                </c:pt>
                <c:pt idx="7">
                  <c:v>физическая культура и спорт</c:v>
                </c:pt>
                <c:pt idx="8">
                  <c:v>Социальная политика</c:v>
                </c:pt>
              </c:strCache>
            </c:strRef>
          </c:cat>
          <c:val>
            <c:numRef>
              <c:f>'Структура расходов по отраслям'!$B$5:$B$13</c:f>
              <c:numCache>
                <c:formatCode>0.0</c:formatCode>
                <c:ptCount val="9"/>
                <c:pt idx="0">
                  <c:v>4089.6</c:v>
                </c:pt>
                <c:pt idx="1">
                  <c:v>83.2</c:v>
                </c:pt>
                <c:pt idx="2">
                  <c:v>383.1</c:v>
                </c:pt>
                <c:pt idx="3">
                  <c:v>217.1</c:v>
                </c:pt>
                <c:pt idx="4">
                  <c:v>162.80000000000001</c:v>
                </c:pt>
                <c:pt idx="5">
                  <c:v>10</c:v>
                </c:pt>
                <c:pt idx="6">
                  <c:v>1732.5</c:v>
                </c:pt>
                <c:pt idx="7" formatCode="General">
                  <c:v>20</c:v>
                </c:pt>
                <c:pt idx="8">
                  <c:v>279</c:v>
                </c:pt>
              </c:numCache>
            </c:numRef>
          </c:val>
          <c:extLst xmlns:c16r2="http://schemas.microsoft.com/office/drawing/2015/06/chart">
            <c:ext xmlns:c16="http://schemas.microsoft.com/office/drawing/2014/chart" uri="{C3380CC4-5D6E-409C-BE32-E72D297353CC}">
              <c16:uniqueId val="{00000004-3823-4F9F-BF6F-9B68E520E5ED}"/>
            </c:ext>
          </c:extLst>
        </c:ser>
        <c:dLbls>
          <c:showPercent val="1"/>
        </c:dLbls>
        <c:firstSliceAng val="0"/>
      </c:pieChart>
    </c:plotArea>
    <c:legend>
      <c:legendPos val="r"/>
      <c:layout>
        <c:manualLayout>
          <c:xMode val="edge"/>
          <c:yMode val="edge"/>
          <c:x val="0.62610713880696378"/>
          <c:y val="1.6516879376516625E-2"/>
          <c:w val="0.35438617554532331"/>
          <c:h val="0.97687449640984492"/>
        </c:manualLayout>
      </c:layout>
    </c:legend>
    <c:plotVisOnly val="1"/>
    <c:dispBlanksAs val="zero"/>
  </c:chart>
  <c:txPr>
    <a:bodyPr/>
    <a:lstStyle/>
    <a:p>
      <a:pPr>
        <a:defRPr sz="1800"/>
      </a:pPr>
      <a:endParaRPr lang="ru-R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12.11.2020</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12.11.2020</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pPr>
              <a:defRPr/>
            </a:pPr>
            <a:fld id="{42F291A6-B5BA-46A3-8379-87FFC55DC0E3}" type="datetimeFigureOut">
              <a:rPr lang="ru-RU" smtClean="0"/>
              <a:pPr>
                <a:defRPr/>
              </a:pPr>
              <a:t>12.11.2020</a:t>
            </a:fld>
            <a:endParaRPr lang="ru-RU"/>
          </a:p>
        </p:txBody>
      </p:sp>
      <p:sp>
        <p:nvSpPr>
          <p:cNvPr id="20" name="Нижний колонтитул 19"/>
          <p:cNvSpPr>
            <a:spLocks noGrp="1"/>
          </p:cNvSpPr>
          <p:nvPr>
            <p:ph type="ftr" sz="quarter" idx="11"/>
          </p:nvPr>
        </p:nvSpPr>
        <p:spPr/>
        <p:txBody>
          <a:bodyPr/>
          <a:lstStyle/>
          <a:p>
            <a:pPr>
              <a:defRPr/>
            </a:pPr>
            <a:endParaRPr lang="ru-RU"/>
          </a:p>
        </p:txBody>
      </p:sp>
      <p:sp>
        <p:nvSpPr>
          <p:cNvPr id="10" name="Номер слайда 9"/>
          <p:cNvSpPr>
            <a:spLocks noGrp="1"/>
          </p:cNvSpPr>
          <p:nvPr>
            <p:ph type="sldNum" sz="quarter" idx="12"/>
          </p:nvPr>
        </p:nvSpPr>
        <p:spPr/>
        <p:txBody>
          <a:bodyPr/>
          <a:lstStyle/>
          <a:p>
            <a:pPr>
              <a:defRPr/>
            </a:pPr>
            <a:fld id="{139A3653-77B2-4EDF-9457-48A88D63CDB6}" type="slidenum">
              <a:rPr lang="ru-RU" smtClean="0"/>
              <a:pPr>
                <a:defRPr/>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A755F765-080D-4A38-82FC-0AE646C1E4E9}" type="datetimeFigureOut">
              <a:rPr lang="ru-RU" smtClean="0"/>
              <a:pPr>
                <a:defRPr/>
              </a:pPr>
              <a:t>12.11.2020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F583BFB-FF5A-4AFC-AD49-1D67FC1FCCEC}"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4FAED6C3-6D7B-4EFA-B23A-E9491D7E7429}" type="datetimeFigureOut">
              <a:rPr lang="ru-RU" smtClean="0"/>
              <a:pPr>
                <a:defRPr/>
              </a:pPr>
              <a:t>12.11.2020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D1881CC-E07D-492E-AA31-CFFD6118B349}"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FC7D3212-87C7-4CB2-A175-26985089D53A}" type="datetimeFigureOut">
              <a:rPr lang="ru-RU" smtClean="0"/>
              <a:pPr>
                <a:defRPr/>
              </a:pPr>
              <a:t>12.11.2020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927DA52-8609-4CF3-976D-2D8A9391469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8810B672-B7D0-449A-A620-6223B8627FA2}" type="datetimeFigureOut">
              <a:rPr lang="ru-RU" smtClean="0"/>
              <a:pPr>
                <a:defRPr/>
              </a:pPr>
              <a:t>12.11.2020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CFEBA0A-D762-42AD-B2DA-6523A769CE4D}" type="slidenum">
              <a:rPr lang="ru-RU" smtClean="0"/>
              <a:pPr>
                <a:defRPr/>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9E399DEB-E318-471B-8C06-C6D87A4EE682}" type="datetimeFigureOut">
              <a:rPr lang="ru-RU" smtClean="0"/>
              <a:pPr>
                <a:defRPr/>
              </a:pPr>
              <a:t>12.11.2020</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7A23BD4D-C30A-44AA-8BE7-73ACB87ECE3F}"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9B6ACE37-B2D2-44B0-B6B9-6A193B83E61E}" type="datetimeFigureOut">
              <a:rPr lang="ru-RU" smtClean="0"/>
              <a:pPr>
                <a:defRPr/>
              </a:pPr>
              <a:t>12.11.2020</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B225654C-C303-4D46-A01B-1B2D477CCE55}"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F615D620-9C94-491D-B90D-749815CFEA4B}" type="datetimeFigureOut">
              <a:rPr lang="ru-RU" smtClean="0"/>
              <a:pPr>
                <a:defRPr/>
              </a:pPr>
              <a:t>12.11.2020</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3E4446A4-AB0F-4175-B690-FC5DE0D1378D}"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pPr>
              <a:defRPr/>
            </a:pPr>
            <a:fld id="{E0472137-01E8-45CC-A35B-B7BDB99A54F8}" type="datetimeFigureOut">
              <a:rPr lang="ru-RU" smtClean="0"/>
              <a:pPr>
                <a:defRPr/>
              </a:pPr>
              <a:t>12.11.2020</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5AE50828-2CAB-4D14-8B19-D146112CD79D}" type="slidenum">
              <a:rPr lang="ru-RU" smtClean="0"/>
              <a:pPr>
                <a:defRPr/>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D5F3AE50-F3B8-4F45-890B-882A6546426C}" type="datetimeFigureOut">
              <a:rPr lang="ru-RU" smtClean="0"/>
              <a:pPr>
                <a:defRPr/>
              </a:pPr>
              <a:t>12.11.2020</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29BCC13-983E-44E0-B0A1-EA3BE0DC6E1B}"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a:defRPr/>
            </a:pPr>
            <a:fld id="{11731E96-775B-4EB2-9C40-534E38A926FB}" type="datetimeFigureOut">
              <a:rPr lang="ru-RU" smtClean="0"/>
              <a:pPr>
                <a:defRPr/>
              </a:pPr>
              <a:t>12.11.2020</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CDD1326D-7C3E-4E1D-A9F6-B59B622EB43F}" type="slidenum">
              <a:rPr lang="ru-RU" smtClean="0"/>
              <a:pPr>
                <a:defRPr/>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E56FBC7E-5C50-4362-8944-99741943EE2C}" type="datetimeFigureOut">
              <a:rPr lang="ru-RU" smtClean="0"/>
              <a:pPr>
                <a:defRPr/>
              </a:pPr>
              <a:t>12.11.2020</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7F993312-7490-4D28-911F-AE7DC2059D71}" type="slidenum">
              <a:rPr lang="ru-RU" smtClean="0"/>
              <a:pPr>
                <a:defRPr/>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_____Microsoft_Office_Excel_97-20031.xls"/></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916832"/>
            <a:ext cx="7509986" cy="1828800"/>
          </a:xfrm>
        </p:spPr>
        <p:txBody>
          <a:bodyPr>
            <a:normAutofit fontScale="90000"/>
          </a:bodyPr>
          <a:lstStyle/>
          <a:p>
            <a:pPr algn="ctr" fontAlgn="auto">
              <a:spcAft>
                <a:spcPts val="0"/>
              </a:spcAft>
              <a:defRPr/>
            </a:pPr>
            <a:r>
              <a:rPr lang="ru-RU" sz="2800" dirty="0" smtClean="0">
                <a:solidFill>
                  <a:schemeClr val="accent1">
                    <a:lumMod val="50000"/>
                  </a:schemeClr>
                </a:solidFill>
                <a:effectLst/>
              </a:rPr>
              <a:t>О ПРОЕКТЕ БЮДЖЕТА АНДРЕЕВСКОГО СЕЛЬСКОГО ПОСЕЛЕНИЯ ДУБОВСКОГО РАЙОНА НА </a:t>
            </a:r>
            <a:r>
              <a:rPr lang="ru-RU" sz="3200" dirty="0" smtClean="0">
                <a:solidFill>
                  <a:schemeClr val="accent1">
                    <a:lumMod val="50000"/>
                  </a:schemeClr>
                </a:solidFill>
                <a:effectLst/>
              </a:rPr>
              <a:t>2021</a:t>
            </a:r>
            <a:r>
              <a:rPr lang="ru-RU" sz="2800" dirty="0" smtClean="0">
                <a:solidFill>
                  <a:schemeClr val="accent1">
                    <a:lumMod val="50000"/>
                  </a:schemeClr>
                </a:solidFill>
                <a:effectLst/>
              </a:rPr>
              <a:t> </a:t>
            </a:r>
            <a:r>
              <a:rPr lang="ru-RU" sz="2800" dirty="0" smtClean="0">
                <a:solidFill>
                  <a:schemeClr val="accent1">
                    <a:lumMod val="50000"/>
                  </a:schemeClr>
                </a:solidFill>
                <a:effectLst/>
              </a:rPr>
              <a:t>ГОД И НА ПЛАНОВЫЙ ПЕРИОД </a:t>
            </a:r>
            <a:r>
              <a:rPr lang="ru-RU" sz="3100" dirty="0" smtClean="0">
                <a:solidFill>
                  <a:schemeClr val="accent1">
                    <a:lumMod val="50000"/>
                  </a:schemeClr>
                </a:solidFill>
                <a:effectLst/>
              </a:rPr>
              <a:t>2022</a:t>
            </a:r>
            <a:r>
              <a:rPr lang="ru-RU" sz="2800" dirty="0" smtClean="0">
                <a:solidFill>
                  <a:schemeClr val="accent1">
                    <a:lumMod val="50000"/>
                  </a:schemeClr>
                </a:solidFill>
                <a:effectLst/>
              </a:rPr>
              <a:t> </a:t>
            </a:r>
            <a:r>
              <a:rPr lang="ru-RU" sz="2800" dirty="0" smtClean="0">
                <a:solidFill>
                  <a:schemeClr val="accent1">
                    <a:lumMod val="50000"/>
                  </a:schemeClr>
                </a:solidFill>
                <a:effectLst/>
              </a:rPr>
              <a:t>И </a:t>
            </a:r>
            <a:r>
              <a:rPr lang="ru-RU" sz="3100" dirty="0" smtClean="0">
                <a:solidFill>
                  <a:schemeClr val="accent1">
                    <a:lumMod val="50000"/>
                  </a:schemeClr>
                </a:solidFill>
                <a:effectLst/>
              </a:rPr>
              <a:t>2023</a:t>
            </a:r>
            <a:r>
              <a:rPr lang="ru-RU" sz="2800" dirty="0" smtClean="0">
                <a:solidFill>
                  <a:schemeClr val="accent1">
                    <a:lumMod val="50000"/>
                  </a:schemeClr>
                </a:solidFill>
                <a:effectLst/>
              </a:rPr>
              <a:t> </a:t>
            </a:r>
            <a:r>
              <a:rPr lang="ru-RU" sz="2800" dirty="0" smtClean="0">
                <a:solidFill>
                  <a:schemeClr val="accent1">
                    <a:lumMod val="50000"/>
                  </a:schemeClr>
                </a:solidFill>
                <a:effectLst/>
              </a:rPr>
              <a:t>ГОДОВ</a:t>
            </a:r>
            <a:endParaRPr lang="ru-RU" sz="2800" dirty="0">
              <a:solidFill>
                <a:schemeClr val="accent1">
                  <a:lumMod val="50000"/>
                </a:schemeClr>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gn="ctr">
              <a:lnSpc>
                <a:spcPct val="80000"/>
              </a:lnSpc>
            </a:pPr>
            <a:r>
              <a:rPr lang="ru-RU" sz="1400" dirty="0" smtClean="0">
                <a:latin typeface="Times New Roman" panose="02020603050405020304" pitchFamily="18" charset="0"/>
                <a:cs typeface="Times New Roman" panose="02020603050405020304" pitchFamily="18" charset="0"/>
              </a:rPr>
              <a:t>РОССИЙСКАЯ ФЕДЕРАЦИЯ</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РОСТОВСКАЯ ОБЛАСТЬ</a:t>
            </a:r>
          </a:p>
          <a:p>
            <a:pPr marL="136525" algn="ctr">
              <a:lnSpc>
                <a:spcPct val="80000"/>
              </a:lnSpc>
            </a:pPr>
            <a:r>
              <a:rPr lang="ru-RU" sz="1400" dirty="0" smtClean="0">
                <a:latin typeface="Times New Roman" panose="02020603050405020304" pitchFamily="18" charset="0"/>
                <a:cs typeface="Times New Roman" panose="02020603050405020304" pitchFamily="18" charset="0"/>
              </a:rPr>
              <a:t>ДУБОВСКИЙ РАЙОН</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СОБРАНИЕ ДЕПУТАТОВ АНДРЕЕВСКОГО</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СЕЛЬСКОГО ПОСЕЛЕНИЯ</a:t>
            </a:r>
          </a:p>
        </p:txBody>
      </p:sp>
      <p:pic>
        <p:nvPicPr>
          <p:cNvPr id="1026" name="SapphireHiddenControl" hidden="1"/>
          <p:cNvPicPr preferRelativeResize="0">
            <a:picLocks noChangeArrowheads="1" noChangeShapeType="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 xmlns:a14="http://schemas.microsoft.com/office/drawing/2010/main" w="9525">
                <a:no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259632" y="3929066"/>
            <a:ext cx="7560840" cy="22537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3" name="Object 15"/>
          <p:cNvGraphicFramePr>
            <a:graphicFrameLocks noChangeAspect="1"/>
          </p:cNvGraphicFramePr>
          <p:nvPr>
            <p:extLst>
              <p:ext uri="{D42A27DB-BD31-4B8C-83A1-F6EECF244321}">
                <p14:modId xmlns="" xmlns:p14="http://schemas.microsoft.com/office/powerpoint/2010/main" val="759094435"/>
              </p:ext>
            </p:extLst>
          </p:nvPr>
        </p:nvGraphicFramePr>
        <p:xfrm>
          <a:off x="1257300" y="1036638"/>
          <a:ext cx="7223125" cy="3306762"/>
        </p:xfrm>
        <a:graphic>
          <a:graphicData uri="http://schemas.openxmlformats.org/presentationml/2006/ole">
            <p:oleObj spid="_x0000_s2100" name="Worksheet" r:id="rId4" imgW="5196769" imgH="2377251" progId="Excel.Sheet.8">
              <p:embed/>
            </p:oleObj>
          </a:graphicData>
        </a:graphic>
      </p:graphicFrame>
      <p:grpSp>
        <p:nvGrpSpPr>
          <p:cNvPr id="2" name="Скругленный прямоугольник 1"/>
          <p:cNvGrpSpPr>
            <a:grpSpLocks/>
          </p:cNvGrpSpPr>
          <p:nvPr/>
        </p:nvGrpSpPr>
        <p:grpSpPr bwMode="auto">
          <a:xfrm>
            <a:off x="115888" y="66675"/>
            <a:ext cx="8832850" cy="854075"/>
            <a:chOff x="73" y="42"/>
            <a:chExt cx="5564" cy="538"/>
          </a:xfrm>
        </p:grpSpPr>
        <p:pic>
          <p:nvPicPr>
            <p:cNvPr id="2055" name="Скругленный прямоугольник 1"/>
            <p:cNvPicPr>
              <a:picLocks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2056" name="Text Box 8"/>
            <p:cNvSpPr txBox="1">
              <a:spLocks noChangeArrowheads="1"/>
            </p:cNvSpPr>
            <p:nvPr/>
          </p:nvSpPr>
          <p:spPr bwMode="auto">
            <a:xfrm>
              <a:off x="839" y="139"/>
              <a:ext cx="4743"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200" dirty="0"/>
                <a:t>Основные характеристики бюджета</a:t>
              </a:r>
            </a:p>
          </p:txBody>
        </p:sp>
      </p:grpSp>
      <p:sp>
        <p:nvSpPr>
          <p:cNvPr id="2060" name="TextBox 8"/>
          <p:cNvSpPr txBox="1">
            <a:spLocks noChangeArrowheads="1"/>
          </p:cNvSpPr>
          <p:nvPr/>
        </p:nvSpPr>
        <p:spPr bwMode="auto">
          <a:xfrm>
            <a:off x="6948488" y="2349500"/>
            <a:ext cx="10795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dirty="0" err="1"/>
              <a:t>тыс.руб</a:t>
            </a:r>
            <a:r>
              <a:rPr lang="ru-RU" dirty="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 xmlns:p14="http://schemas.microsoft.com/office/powerpoint/2010/main" val="963539636"/>
              </p:ext>
            </p:extLst>
          </p:nvPr>
        </p:nvGraphicFramePr>
        <p:xfrm>
          <a:off x="1043607" y="1052736"/>
          <a:ext cx="7849692" cy="5715385"/>
        </p:xfrm>
        <a:graphic>
          <a:graphicData uri="http://schemas.openxmlformats.org/drawingml/2006/table">
            <a:tbl>
              <a:tblPr/>
              <a:tblGrid>
                <a:gridCol w="1728292">
                  <a:extLst>
                    <a:ext uri="{9D8B030D-6E8A-4147-A177-3AD203B41FA5}">
                      <a16:colId xmlns="" xmlns:a16="http://schemas.microsoft.com/office/drawing/2014/main" val="20000"/>
                    </a:ext>
                  </a:extLst>
                </a:gridCol>
                <a:gridCol w="792162">
                  <a:extLst>
                    <a:ext uri="{9D8B030D-6E8A-4147-A177-3AD203B41FA5}">
                      <a16:colId xmlns="" xmlns:a16="http://schemas.microsoft.com/office/drawing/2014/main" val="20001"/>
                    </a:ext>
                  </a:extLst>
                </a:gridCol>
                <a:gridCol w="792163">
                  <a:extLst>
                    <a:ext uri="{9D8B030D-6E8A-4147-A177-3AD203B41FA5}">
                      <a16:colId xmlns="" xmlns:a16="http://schemas.microsoft.com/office/drawing/2014/main" val="20002"/>
                    </a:ext>
                  </a:extLst>
                </a:gridCol>
                <a:gridCol w="792162">
                  <a:extLst>
                    <a:ext uri="{9D8B030D-6E8A-4147-A177-3AD203B41FA5}">
                      <a16:colId xmlns="" xmlns:a16="http://schemas.microsoft.com/office/drawing/2014/main" val="20003"/>
                    </a:ext>
                  </a:extLst>
                </a:gridCol>
                <a:gridCol w="865188">
                  <a:extLst>
                    <a:ext uri="{9D8B030D-6E8A-4147-A177-3AD203B41FA5}">
                      <a16:colId xmlns="" xmlns:a16="http://schemas.microsoft.com/office/drawing/2014/main" val="20004"/>
                    </a:ext>
                  </a:extLst>
                </a:gridCol>
                <a:gridCol w="2879725">
                  <a:extLst>
                    <a:ext uri="{9D8B030D-6E8A-4147-A177-3AD203B41FA5}">
                      <a16:colId xmlns="" xmlns:a16="http://schemas.microsoft.com/office/drawing/2014/main" val="20005"/>
                    </a:ext>
                  </a:extLst>
                </a:gridCol>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2021</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2442,0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45,2</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2466,0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2519,2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156,6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157,0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157,4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2"/>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2802,9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51,9%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2727,5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2639,5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3"/>
                  </a:ext>
                </a:extLst>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5401,5</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5350,5</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5316,1</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extLst>
                  <a:ext uri="{0D108BD9-81ED-4DB2-BD59-A6C34878D82A}">
                    <a16:rowId xmlns="" xmlns:a16="http://schemas.microsoft.com/office/drawing/2014/main" val="10004"/>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2454,1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2495,7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2520,6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6">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11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535,0</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556,5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579,8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6"/>
                  </a:ext>
                </a:extLst>
              </a:tr>
              <a:tr h="3386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nstantia" pitchFamily="18" charset="0"/>
                        </a:rPr>
                        <a:t>Единый сельскохозяйственный налог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39,3</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1,6%</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40,9</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42,5</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83,5</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84,3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112,5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7"/>
                  </a:ext>
                </a:extLst>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1782,6</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73,0%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1782,6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1782,6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8"/>
                  </a:ext>
                </a:extLst>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Государственная пошлина</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1,6</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1,7</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9"/>
                  </a:ext>
                </a:extLst>
              </a:tr>
            </a:tbl>
          </a:graphicData>
        </a:graphic>
      </p:graphicFrame>
      <p:graphicFrame>
        <p:nvGraphicFramePr>
          <p:cNvPr id="12" name="Диаграмма 11"/>
          <p:cNvGraphicFramePr/>
          <p:nvPr>
            <p:extLst>
              <p:ext uri="{D42A27DB-BD31-4B8C-83A1-F6EECF244321}">
                <p14:modId xmlns="" xmlns:p14="http://schemas.microsoft.com/office/powerpoint/2010/main" val="3363335150"/>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 xmlns:p14="http://schemas.microsoft.com/office/powerpoint/2010/main" val="1056173216"/>
              </p:ext>
            </p:extLst>
          </p:nvPr>
        </p:nvGraphicFramePr>
        <p:xfrm>
          <a:off x="6000760" y="3544888"/>
          <a:ext cx="2817520" cy="331311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 xmlns:p14="http://schemas.microsoft.com/office/powerpoint/2010/main" val="2560644915"/>
              </p:ext>
            </p:extLst>
          </p:nvPr>
        </p:nvGraphicFramePr>
        <p:xfrm>
          <a:off x="1043608" y="1034573"/>
          <a:ext cx="7992888" cy="5430204"/>
        </p:xfrm>
        <a:graphic>
          <a:graphicData uri="http://schemas.openxmlformats.org/drawingml/2006/table">
            <a:tbl>
              <a:tblPr/>
              <a:tblGrid>
                <a:gridCol w="2433637">
                  <a:extLst>
                    <a:ext uri="{9D8B030D-6E8A-4147-A177-3AD203B41FA5}">
                      <a16:colId xmlns="" xmlns:a16="http://schemas.microsoft.com/office/drawing/2014/main" val="20000"/>
                    </a:ext>
                  </a:extLst>
                </a:gridCol>
                <a:gridCol w="923925">
                  <a:extLst>
                    <a:ext uri="{9D8B030D-6E8A-4147-A177-3AD203B41FA5}">
                      <a16:colId xmlns="" xmlns:a16="http://schemas.microsoft.com/office/drawing/2014/main" val="20001"/>
                    </a:ext>
                  </a:extLst>
                </a:gridCol>
                <a:gridCol w="782638">
                  <a:extLst>
                    <a:ext uri="{9D8B030D-6E8A-4147-A177-3AD203B41FA5}">
                      <a16:colId xmlns="" xmlns:a16="http://schemas.microsoft.com/office/drawing/2014/main" val="20002"/>
                    </a:ext>
                  </a:extLst>
                </a:gridCol>
                <a:gridCol w="854075">
                  <a:extLst>
                    <a:ext uri="{9D8B030D-6E8A-4147-A177-3AD203B41FA5}">
                      <a16:colId xmlns="" xmlns:a16="http://schemas.microsoft.com/office/drawing/2014/main" val="20003"/>
                    </a:ext>
                  </a:extLst>
                </a:gridCol>
                <a:gridCol w="923925">
                  <a:extLst>
                    <a:ext uri="{9D8B030D-6E8A-4147-A177-3AD203B41FA5}">
                      <a16:colId xmlns="" xmlns:a16="http://schemas.microsoft.com/office/drawing/2014/main" val="20004"/>
                    </a:ext>
                  </a:extLst>
                </a:gridCol>
                <a:gridCol w="2074688">
                  <a:extLst>
                    <a:ext uri="{9D8B030D-6E8A-4147-A177-3AD203B41FA5}">
                      <a16:colId xmlns="" xmlns:a16="http://schemas.microsoft.com/office/drawing/2014/main" val="20005"/>
                    </a:ext>
                  </a:extLst>
                </a:gridCol>
              </a:tblGrid>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2021</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156,6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157,0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157,4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получаемые в виде арендной платы за земли после разграничения государственной собственности на землю</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56,7%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2"/>
                  </a:ext>
                </a:extLst>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Доходы от оказания платных услуг (работ) и компенсации затрат государства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3,5%</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3"/>
                  </a:ext>
                </a:extLst>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сдачи в аренду имущества, составляющего муниципальную казну</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32,9%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4"/>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5"/>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2802,9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2727,5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2639,5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2512,7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89,6%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2432,2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2432,2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7"/>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83,1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88,2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8"/>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207,1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7,4</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207,1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207,1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9"/>
                  </a:ext>
                </a:extLst>
              </a:tr>
            </a:tbl>
          </a:graphicData>
        </a:graphic>
      </p:graphicFrame>
      <p:graphicFrame>
        <p:nvGraphicFramePr>
          <p:cNvPr id="12" name="Диаграмма 11"/>
          <p:cNvGraphicFramePr/>
          <p:nvPr>
            <p:extLst>
              <p:ext uri="{D42A27DB-BD31-4B8C-83A1-F6EECF244321}">
                <p14:modId xmlns="" xmlns:p14="http://schemas.microsoft.com/office/powerpoint/2010/main" val="3585719603"/>
              </p:ext>
            </p:extLst>
          </p:nvPr>
        </p:nvGraphicFramePr>
        <p:xfrm>
          <a:off x="6970713" y="1772816"/>
          <a:ext cx="2016224" cy="22322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 xmlns:p14="http://schemas.microsoft.com/office/powerpoint/2010/main" val="567677979"/>
              </p:ext>
            </p:extLst>
          </p:nvPr>
        </p:nvGraphicFramePr>
        <p:xfrm>
          <a:off x="6876256" y="4897400"/>
          <a:ext cx="2135982" cy="156534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041400" y="152400"/>
            <a:ext cx="7907338" cy="768350"/>
            <a:chOff x="73" y="96"/>
            <a:chExt cx="5564" cy="484"/>
          </a:xfrm>
        </p:grpSpPr>
        <p:pic>
          <p:nvPicPr>
            <p:cNvPr id="26625" name="Скругленный прямоугольник 1"/>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2">
                <a:lumMod val="20000"/>
                <a:lumOff val="8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по программному принципу</a:t>
              </a:r>
            </a:p>
          </p:txBody>
        </p:sp>
      </p:grpSp>
      <p:sp>
        <p:nvSpPr>
          <p:cNvPr id="26630" name="AutoShape 6"/>
          <p:cNvSpPr>
            <a:spLocks noChangeArrowheads="1"/>
          </p:cNvSpPr>
          <p:nvPr/>
        </p:nvSpPr>
        <p:spPr bwMode="auto">
          <a:xfrm rot="5400000">
            <a:off x="4794641" y="-1467408"/>
            <a:ext cx="432271" cy="5472113"/>
          </a:xfrm>
          <a:prstGeom prst="flowChartAlternateProcess">
            <a:avLst/>
          </a:prstGeom>
          <a:solidFill>
            <a:schemeClr val="accent2">
              <a:lumMod val="60000"/>
              <a:lumOff val="40000"/>
            </a:schemeClr>
          </a:solidFill>
          <a:ln w="9525">
            <a:solidFill>
              <a:schemeClr val="tx1"/>
            </a:solidFill>
            <a:miter lim="800000"/>
            <a:headEnd/>
            <a:tailEnd/>
          </a:ln>
          <a:effectLst/>
          <a:extLst/>
        </p:spPr>
        <p:txBody>
          <a:bodyPr rot="10800000" vert="eaVert" wrap="none" anchor="ctr"/>
          <a:lstStyle/>
          <a:p>
            <a:pPr algn="ctr"/>
            <a:r>
              <a:rPr lang="ru-RU" sz="2800" b="1" dirty="0">
                <a:latin typeface="Arial" charset="0"/>
              </a:rPr>
              <a:t>БЮДЖЕТ</a:t>
            </a:r>
          </a:p>
        </p:txBody>
      </p:sp>
      <p:sp>
        <p:nvSpPr>
          <p:cNvPr id="26631" name="AutoShape 7"/>
          <p:cNvSpPr>
            <a:spLocks noChangeArrowheads="1"/>
          </p:cNvSpPr>
          <p:nvPr/>
        </p:nvSpPr>
        <p:spPr bwMode="auto">
          <a:xfrm rot="5400000">
            <a:off x="4581223" y="-324789"/>
            <a:ext cx="720229" cy="5059158"/>
          </a:xfrm>
          <a:prstGeom prst="flowChartAlternateProcess">
            <a:avLst/>
          </a:prstGeom>
          <a:solidFill>
            <a:schemeClr val="accent2">
              <a:lumMod val="75000"/>
            </a:schemeClr>
          </a:soli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1508918" y="2652206"/>
            <a:ext cx="1368425" cy="2303462"/>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2021 </a:t>
            </a:r>
            <a:r>
              <a:rPr lang="ru-RU" sz="1600" dirty="0">
                <a:latin typeface="Arial" charset="0"/>
              </a:rPr>
              <a:t>год </a:t>
            </a:r>
            <a:r>
              <a:rPr lang="ru-RU" sz="1600" dirty="0" smtClean="0">
                <a:latin typeface="Arial" charset="0"/>
              </a:rPr>
              <a:t>– </a:t>
            </a:r>
            <a:r>
              <a:rPr lang="ru-RU" sz="1600" dirty="0" smtClean="0">
                <a:latin typeface="Arial" charset="0"/>
              </a:rPr>
              <a:t>5315</a:t>
            </a:r>
            <a:r>
              <a:rPr lang="ru-RU" sz="1600" dirty="0" smtClean="0">
                <a:latin typeface="Arial" charset="0"/>
              </a:rPr>
              <a:t>,4</a:t>
            </a:r>
            <a:endParaRPr lang="ru-RU" sz="1600" dirty="0">
              <a:latin typeface="Arial" charset="0"/>
            </a:endParaRPr>
          </a:p>
          <a:p>
            <a:pPr algn="ctr"/>
            <a:r>
              <a:rPr lang="ru-RU" sz="1600" dirty="0" smtClean="0">
                <a:latin typeface="Arial" charset="0"/>
              </a:rPr>
              <a:t>2022 </a:t>
            </a:r>
            <a:r>
              <a:rPr lang="ru-RU" sz="1600" dirty="0">
                <a:latin typeface="Arial" charset="0"/>
              </a:rPr>
              <a:t>год </a:t>
            </a:r>
            <a:r>
              <a:rPr lang="ru-RU" sz="1600" dirty="0" smtClean="0">
                <a:latin typeface="Arial" charset="0"/>
              </a:rPr>
              <a:t>– </a:t>
            </a:r>
            <a:r>
              <a:rPr lang="ru-RU" sz="1600" dirty="0" smtClean="0">
                <a:latin typeface="Arial" charset="0"/>
              </a:rPr>
              <a:t>5127</a:t>
            </a:r>
            <a:r>
              <a:rPr lang="ru-RU" sz="1600" dirty="0" smtClean="0">
                <a:latin typeface="Arial" charset="0"/>
              </a:rPr>
              <a:t>,7</a:t>
            </a:r>
            <a:endParaRPr lang="ru-RU" sz="1600" dirty="0">
              <a:latin typeface="Arial" charset="0"/>
            </a:endParaRPr>
          </a:p>
          <a:p>
            <a:pPr algn="ctr"/>
            <a:r>
              <a:rPr lang="ru-RU" sz="1600" dirty="0" smtClean="0">
                <a:latin typeface="Arial" charset="0"/>
              </a:rPr>
              <a:t>2023 </a:t>
            </a:r>
            <a:r>
              <a:rPr lang="ru-RU" sz="1600" dirty="0">
                <a:latin typeface="Arial" charset="0"/>
              </a:rPr>
              <a:t>год </a:t>
            </a:r>
            <a:r>
              <a:rPr lang="ru-RU" sz="1600" dirty="0" smtClean="0">
                <a:latin typeface="Arial" charset="0"/>
              </a:rPr>
              <a:t>– </a:t>
            </a:r>
            <a:r>
              <a:rPr lang="ru-RU" sz="1600" dirty="0" smtClean="0">
                <a:latin typeface="Arial" charset="0"/>
              </a:rPr>
              <a:t>5047</a:t>
            </a:r>
            <a:r>
              <a:rPr lang="ru-RU" sz="1600" dirty="0" smtClean="0">
                <a:latin typeface="Arial" charset="0"/>
              </a:rPr>
              <a:t>,0</a:t>
            </a:r>
            <a:endParaRPr lang="ru-RU" sz="1600" dirty="0">
              <a:latin typeface="Arial" charset="0"/>
            </a:endParaRPr>
          </a:p>
        </p:txBody>
      </p:sp>
      <p:sp>
        <p:nvSpPr>
          <p:cNvPr id="26633" name="AutoShape 9"/>
          <p:cNvSpPr>
            <a:spLocks noChangeArrowheads="1"/>
          </p:cNvSpPr>
          <p:nvPr/>
        </p:nvSpPr>
        <p:spPr bwMode="auto">
          <a:xfrm rot="5400000">
            <a:off x="7200901" y="2669382"/>
            <a:ext cx="1295400" cy="2232025"/>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smtClean="0">
                <a:latin typeface="Arial" charset="0"/>
              </a:rPr>
              <a:t>2021 </a:t>
            </a:r>
            <a:r>
              <a:rPr lang="ru-RU" sz="1600" dirty="0">
                <a:latin typeface="Arial" charset="0"/>
              </a:rPr>
              <a:t>год </a:t>
            </a:r>
            <a:r>
              <a:rPr lang="ru-RU" sz="1600" dirty="0" smtClean="0">
                <a:latin typeface="Arial" charset="0"/>
              </a:rPr>
              <a:t>– </a:t>
            </a:r>
            <a:r>
              <a:rPr lang="ru-RU" sz="1600" dirty="0" smtClean="0">
                <a:latin typeface="Arial" charset="0"/>
              </a:rPr>
              <a:t>86,1</a:t>
            </a:r>
            <a:endParaRPr lang="ru-RU" sz="1600" dirty="0">
              <a:latin typeface="Arial" charset="0"/>
            </a:endParaRPr>
          </a:p>
          <a:p>
            <a:pPr algn="ctr"/>
            <a:r>
              <a:rPr lang="ru-RU" sz="1600" dirty="0" smtClean="0">
                <a:latin typeface="Arial" charset="0"/>
              </a:rPr>
              <a:t>2022 </a:t>
            </a:r>
            <a:r>
              <a:rPr lang="ru-RU" sz="1600" dirty="0">
                <a:latin typeface="Arial" charset="0"/>
              </a:rPr>
              <a:t>год </a:t>
            </a:r>
            <a:r>
              <a:rPr lang="ru-RU" sz="1600" dirty="0" smtClean="0">
                <a:latin typeface="Arial" charset="0"/>
              </a:rPr>
              <a:t>– </a:t>
            </a:r>
            <a:r>
              <a:rPr lang="ru-RU" sz="1600" dirty="0" smtClean="0">
                <a:latin typeface="Arial" charset="0"/>
              </a:rPr>
              <a:t>222,8</a:t>
            </a:r>
            <a:endParaRPr lang="ru-RU" sz="1600" dirty="0">
              <a:latin typeface="Arial" charset="0"/>
            </a:endParaRPr>
          </a:p>
          <a:p>
            <a:pPr algn="ctr"/>
            <a:r>
              <a:rPr lang="ru-RU" sz="1600" dirty="0" smtClean="0">
                <a:latin typeface="Arial" charset="0"/>
              </a:rPr>
              <a:t>2023 </a:t>
            </a:r>
            <a:r>
              <a:rPr lang="ru-RU" sz="1600" dirty="0">
                <a:latin typeface="Arial" charset="0"/>
              </a:rPr>
              <a:t>год </a:t>
            </a:r>
            <a:r>
              <a:rPr lang="ru-RU" sz="1600" dirty="0" smtClean="0">
                <a:latin typeface="Arial" charset="0"/>
              </a:rPr>
              <a:t>– </a:t>
            </a:r>
            <a:r>
              <a:rPr lang="ru-RU" sz="1600" dirty="0" smtClean="0">
                <a:latin typeface="Arial" charset="0"/>
              </a:rPr>
              <a:t>269,1</a:t>
            </a:r>
            <a:endParaRPr lang="ru-RU" sz="1600" dirty="0">
              <a:latin typeface="Arial" charset="0"/>
            </a:endParaRPr>
          </a:p>
        </p:txBody>
      </p:sp>
      <p:sp>
        <p:nvSpPr>
          <p:cNvPr id="26634" name="AutoShape 10"/>
          <p:cNvSpPr>
            <a:spLocks noChangeArrowheads="1"/>
          </p:cNvSpPr>
          <p:nvPr/>
        </p:nvSpPr>
        <p:spPr bwMode="auto">
          <a:xfrm rot="5400000">
            <a:off x="7162801" y="4148931"/>
            <a:ext cx="935037" cy="2519363"/>
          </a:xfrm>
          <a:prstGeom prst="flowChartAlternateProcess">
            <a:avLst/>
          </a:prstGeom>
          <a:solidFill>
            <a:srgbClr val="CCC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Общего характера</a:t>
            </a:r>
          </a:p>
          <a:p>
            <a:pPr algn="ctr"/>
            <a:r>
              <a:rPr lang="ru-RU" sz="1600" dirty="0">
                <a:latin typeface="Arial" charset="0"/>
              </a:rPr>
              <a:t>(</a:t>
            </a:r>
            <a:r>
              <a:rPr lang="ru-RU" sz="1600" dirty="0" smtClean="0">
                <a:latin typeface="Arial" charset="0"/>
              </a:rPr>
              <a:t>2021 </a:t>
            </a:r>
            <a:r>
              <a:rPr lang="ru-RU" sz="1600" dirty="0">
                <a:latin typeface="Arial" charset="0"/>
              </a:rPr>
              <a:t>год – </a:t>
            </a:r>
            <a:r>
              <a:rPr lang="ru-RU" sz="1600" dirty="0" smtClean="0">
                <a:latin typeface="Arial" charset="0"/>
              </a:rPr>
              <a:t>3 программы,</a:t>
            </a:r>
            <a:endParaRPr lang="ru-RU" sz="1600" dirty="0">
              <a:latin typeface="Arial" charset="0"/>
            </a:endParaRPr>
          </a:p>
          <a:p>
            <a:pPr algn="ctr"/>
            <a:r>
              <a:rPr lang="ru-RU" sz="1600" dirty="0" smtClean="0">
                <a:latin typeface="Arial" charset="0"/>
              </a:rPr>
              <a:t>3994</a:t>
            </a:r>
            <a:r>
              <a:rPr lang="ru-RU" sz="1600" dirty="0" smtClean="0">
                <a:latin typeface="Arial" charset="0"/>
              </a:rPr>
              <a:t>,2 </a:t>
            </a:r>
            <a:r>
              <a:rPr lang="ru-RU" sz="1600" dirty="0">
                <a:latin typeface="Arial" charset="0"/>
              </a:rPr>
              <a:t>тыс. руб.)</a:t>
            </a:r>
          </a:p>
        </p:txBody>
      </p:sp>
      <p:sp>
        <p:nvSpPr>
          <p:cNvPr id="26636" name="AutoShape 12"/>
          <p:cNvSpPr>
            <a:spLocks noChangeArrowheads="1"/>
          </p:cNvSpPr>
          <p:nvPr/>
        </p:nvSpPr>
        <p:spPr bwMode="auto">
          <a:xfrm rot="5400000">
            <a:off x="4248235" y="4004469"/>
            <a:ext cx="1008062" cy="2808287"/>
          </a:xfrm>
          <a:prstGeom prst="flowChartAlternateProcess">
            <a:avLst/>
          </a:prstGeom>
          <a:solidFill>
            <a:srgbClr val="CCC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Обеспечение безопасных </a:t>
            </a:r>
          </a:p>
          <a:p>
            <a:pPr algn="ctr"/>
            <a:r>
              <a:rPr lang="ru-RU" sz="1600" dirty="0">
                <a:latin typeface="Arial" charset="0"/>
              </a:rPr>
              <a:t>условий жизнедеятельности</a:t>
            </a:r>
          </a:p>
          <a:p>
            <a:pPr algn="ctr"/>
            <a:r>
              <a:rPr lang="ru-RU" sz="1600" dirty="0">
                <a:latin typeface="Arial" charset="0"/>
              </a:rPr>
              <a:t>(</a:t>
            </a:r>
            <a:r>
              <a:rPr lang="ru-RU" sz="1600" dirty="0" smtClean="0">
                <a:latin typeface="Arial" charset="0"/>
              </a:rPr>
              <a:t>2021 </a:t>
            </a:r>
            <a:r>
              <a:rPr lang="ru-RU" sz="1600" dirty="0">
                <a:latin typeface="Arial" charset="0"/>
              </a:rPr>
              <a:t>год – </a:t>
            </a:r>
            <a:r>
              <a:rPr lang="ru-RU" sz="1600" dirty="0" smtClean="0">
                <a:latin typeface="Arial" charset="0"/>
              </a:rPr>
              <a:t>2 программы, </a:t>
            </a:r>
            <a:endParaRPr lang="ru-RU" sz="1600" dirty="0">
              <a:latin typeface="Arial" charset="0"/>
            </a:endParaRPr>
          </a:p>
          <a:p>
            <a:pPr algn="ctr"/>
            <a:r>
              <a:rPr lang="ru-RU" sz="1600" dirty="0" smtClean="0">
                <a:latin typeface="Arial" charset="0"/>
              </a:rPr>
              <a:t>3,4 </a:t>
            </a:r>
            <a:r>
              <a:rPr lang="ru-RU" sz="1600" dirty="0">
                <a:latin typeface="Arial" charset="0"/>
              </a:rPr>
              <a:t>тыс. руб.)</a:t>
            </a:r>
          </a:p>
        </p:txBody>
      </p:sp>
      <p:sp>
        <p:nvSpPr>
          <p:cNvPr id="26637" name="AutoShape 13"/>
          <p:cNvSpPr>
            <a:spLocks noChangeArrowheads="1"/>
          </p:cNvSpPr>
          <p:nvPr/>
        </p:nvSpPr>
        <p:spPr bwMode="auto">
          <a:xfrm rot="5400000">
            <a:off x="1626070" y="4587306"/>
            <a:ext cx="1283571" cy="1872432"/>
          </a:xfrm>
          <a:prstGeom prst="flowChartAlternateProcess">
            <a:avLst/>
          </a:prstGeom>
          <a:solidFill>
            <a:srgbClr val="CCC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Социальной </a:t>
            </a:r>
          </a:p>
          <a:p>
            <a:pPr algn="ctr"/>
            <a:r>
              <a:rPr lang="ru-RU" sz="1600" dirty="0">
                <a:latin typeface="Arial" charset="0"/>
              </a:rPr>
              <a:t>направленности</a:t>
            </a:r>
          </a:p>
          <a:p>
            <a:pPr algn="ctr"/>
            <a:r>
              <a:rPr lang="ru-RU" sz="1600" dirty="0">
                <a:latin typeface="Arial" charset="0"/>
              </a:rPr>
              <a:t>(</a:t>
            </a:r>
            <a:r>
              <a:rPr lang="ru-RU" sz="1600" dirty="0" smtClean="0">
                <a:latin typeface="Arial" charset="0"/>
              </a:rPr>
              <a:t>2021 </a:t>
            </a:r>
            <a:r>
              <a:rPr lang="ru-RU" sz="1600" dirty="0">
                <a:latin typeface="Arial" charset="0"/>
              </a:rPr>
              <a:t>год - </a:t>
            </a:r>
            <a:r>
              <a:rPr lang="ru-RU" sz="1600" dirty="0" smtClean="0">
                <a:latin typeface="Arial" charset="0"/>
              </a:rPr>
              <a:t>1</a:t>
            </a:r>
            <a:r>
              <a:rPr lang="ru-RU" sz="1600" dirty="0" smtClean="0">
                <a:latin typeface="Arial" charset="0"/>
              </a:rPr>
              <a:t> </a:t>
            </a:r>
            <a:endParaRPr lang="ru-RU" sz="1600" dirty="0" smtClean="0">
              <a:latin typeface="Arial" charset="0"/>
            </a:endParaRPr>
          </a:p>
          <a:p>
            <a:pPr algn="ctr"/>
            <a:r>
              <a:rPr lang="ru-RU" sz="1600" dirty="0" smtClean="0">
                <a:latin typeface="Arial" charset="0"/>
              </a:rPr>
              <a:t>программа, </a:t>
            </a:r>
            <a:endParaRPr lang="ru-RU" sz="1600" dirty="0">
              <a:latin typeface="Arial" charset="0"/>
            </a:endParaRPr>
          </a:p>
          <a:p>
            <a:pPr algn="ctr"/>
            <a:r>
              <a:rPr lang="ru-RU" sz="1600" dirty="0" smtClean="0">
                <a:latin typeface="Arial" charset="0"/>
              </a:rPr>
              <a:t>1071,4 </a:t>
            </a:r>
            <a:r>
              <a:rPr lang="ru-RU" sz="1600" dirty="0">
                <a:latin typeface="Arial" charset="0"/>
              </a:rPr>
              <a:t>тыс. руб.)</a:t>
            </a:r>
          </a:p>
        </p:txBody>
      </p:sp>
      <p:sp>
        <p:nvSpPr>
          <p:cNvPr id="26638" name="Line 14"/>
          <p:cNvSpPr>
            <a:spLocks noChangeShapeType="1"/>
          </p:cNvSpPr>
          <p:nvPr/>
        </p:nvSpPr>
        <p:spPr bwMode="auto">
          <a:xfrm>
            <a:off x="4734862" y="1556792"/>
            <a:ext cx="0" cy="287337"/>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470917" y="2418556"/>
            <a:ext cx="935038" cy="719138"/>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825457" y="2418556"/>
            <a:ext cx="579438" cy="725487"/>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1" name="Line 17"/>
          <p:cNvSpPr>
            <a:spLocks noChangeShapeType="1"/>
          </p:cNvSpPr>
          <p:nvPr/>
        </p:nvSpPr>
        <p:spPr bwMode="auto">
          <a:xfrm>
            <a:off x="3344862" y="3933056"/>
            <a:ext cx="504825"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2" name="Line 18"/>
          <p:cNvSpPr>
            <a:spLocks noChangeShapeType="1"/>
          </p:cNvSpPr>
          <p:nvPr/>
        </p:nvSpPr>
        <p:spPr bwMode="auto">
          <a:xfrm>
            <a:off x="1907704" y="4488150"/>
            <a:ext cx="0" cy="28733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3" name="Line 19"/>
          <p:cNvSpPr>
            <a:spLocks noChangeShapeType="1"/>
          </p:cNvSpPr>
          <p:nvPr/>
        </p:nvSpPr>
        <p:spPr bwMode="auto">
          <a:xfrm>
            <a:off x="2588418" y="4494991"/>
            <a:ext cx="1512888" cy="3603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4" name="Line 20"/>
          <p:cNvSpPr>
            <a:spLocks noChangeShapeType="1"/>
          </p:cNvSpPr>
          <p:nvPr/>
        </p:nvSpPr>
        <p:spPr bwMode="auto">
          <a:xfrm>
            <a:off x="3294333" y="4433095"/>
            <a:ext cx="4518085" cy="48415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5" name="AutoShape 11"/>
          <p:cNvSpPr>
            <a:spLocks noChangeArrowheads="1"/>
          </p:cNvSpPr>
          <p:nvPr/>
        </p:nvSpPr>
        <p:spPr bwMode="auto">
          <a:xfrm rot="5400000">
            <a:off x="4470233" y="2424112"/>
            <a:ext cx="1081087" cy="2520950"/>
          </a:xfrm>
          <a:prstGeom prst="flowChartAlternateProcess">
            <a:avLst/>
          </a:prstGeom>
          <a:solidFill>
            <a:srgbClr val="CCC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Поддержка отраслей </a:t>
            </a:r>
          </a:p>
          <a:p>
            <a:pPr algn="ctr"/>
            <a:r>
              <a:rPr lang="ru-RU" sz="1600" dirty="0">
                <a:latin typeface="Arial" charset="0"/>
              </a:rPr>
              <a:t>экономики</a:t>
            </a:r>
          </a:p>
          <a:p>
            <a:pPr algn="ctr"/>
            <a:r>
              <a:rPr lang="ru-RU" sz="1600" dirty="0">
                <a:latin typeface="Arial" charset="0"/>
              </a:rPr>
              <a:t>(</a:t>
            </a:r>
            <a:r>
              <a:rPr lang="ru-RU" sz="1600" dirty="0" smtClean="0">
                <a:latin typeface="Arial" charset="0"/>
              </a:rPr>
              <a:t>2021 </a:t>
            </a:r>
            <a:r>
              <a:rPr lang="ru-RU" sz="1600" dirty="0">
                <a:latin typeface="Arial" charset="0"/>
              </a:rPr>
              <a:t>год </a:t>
            </a:r>
            <a:r>
              <a:rPr lang="ru-RU" sz="1600" dirty="0" smtClean="0">
                <a:latin typeface="Arial" charset="0"/>
              </a:rPr>
              <a:t>– </a:t>
            </a:r>
            <a:r>
              <a:rPr lang="ru-RU" sz="1600" dirty="0" smtClean="0">
                <a:latin typeface="Arial" charset="0"/>
              </a:rPr>
              <a:t>3 программы,</a:t>
            </a:r>
            <a:endParaRPr lang="ru-RU" sz="1600" dirty="0">
              <a:latin typeface="Arial" charset="0"/>
            </a:endParaRPr>
          </a:p>
          <a:p>
            <a:pPr algn="ctr"/>
            <a:r>
              <a:rPr lang="ru-RU" sz="1600" dirty="0" smtClean="0">
                <a:latin typeface="Arial" charset="0"/>
              </a:rPr>
              <a:t>246</a:t>
            </a:r>
            <a:r>
              <a:rPr lang="ru-RU" sz="1600" dirty="0" smtClean="0">
                <a:latin typeface="Arial" charset="0"/>
              </a:rPr>
              <a:t>,4 </a:t>
            </a:r>
            <a:r>
              <a:rPr lang="ru-RU" sz="1600" dirty="0">
                <a:latin typeface="Arial" charset="0"/>
              </a:rPr>
              <a:t>тыс. руб.)</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475655" y="263187"/>
            <a:ext cx="7477051" cy="768350"/>
            <a:chOff x="73" y="142"/>
            <a:chExt cx="5564" cy="484"/>
          </a:xfrm>
        </p:grpSpPr>
        <p:pic>
          <p:nvPicPr>
            <p:cNvPr id="21510" name="Скругленный прямоугольник 1"/>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000" dirty="0"/>
                <a:t>Структура расходов бюджета по отраслям в </a:t>
              </a:r>
              <a:r>
                <a:rPr lang="ru-RU" sz="2000" dirty="0" smtClean="0"/>
                <a:t>2020 </a:t>
              </a:r>
              <a:r>
                <a:rPr lang="ru-RU" sz="2000" dirty="0"/>
                <a:t>году</a:t>
              </a:r>
            </a:p>
          </p:txBody>
        </p:sp>
      </p:grpSp>
      <p:graphicFrame>
        <p:nvGraphicFramePr>
          <p:cNvPr id="3" name="Object 18"/>
          <p:cNvGraphicFramePr>
            <a:graphicFrameLocks noChangeAspect="1"/>
          </p:cNvGraphicFramePr>
          <p:nvPr>
            <p:extLst>
              <p:ext uri="{D42A27DB-BD31-4B8C-83A1-F6EECF244321}">
                <p14:modId xmlns="" xmlns:p14="http://schemas.microsoft.com/office/powerpoint/2010/main" val="1704832664"/>
              </p:ext>
            </p:extLst>
          </p:nvPr>
        </p:nvGraphicFramePr>
        <p:xfrm>
          <a:off x="1048720" y="1196752"/>
          <a:ext cx="7812706" cy="5126937"/>
        </p:xfrm>
        <a:graphic>
          <a:graphicData uri="http://schemas.openxmlformats.org/drawingml/2006/chart">
            <c:chart xmlns:c="http://schemas.openxmlformats.org/drawingml/2006/chart" xmlns:r="http://schemas.openxmlformats.org/officeDocument/2006/relationships" r:id="rId4"/>
          </a:graphicData>
        </a:graphic>
      </p:graphicFrame>
      <p:sp>
        <p:nvSpPr>
          <p:cNvPr id="21524" name="Rectangle 20"/>
          <p:cNvSpPr>
            <a:spLocks noChangeArrowheads="1"/>
          </p:cNvSpPr>
          <p:nvPr/>
        </p:nvSpPr>
        <p:spPr bwMode="auto">
          <a:xfrm>
            <a:off x="1170573" y="1297025"/>
            <a:ext cx="102711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r>
              <a:rPr lang="ru-RU" sz="1600" dirty="0" smtClean="0">
                <a:latin typeface="Arial" charset="0"/>
              </a:rPr>
              <a:t>%</a:t>
            </a:r>
            <a:endParaRPr lang="ru-RU" sz="1600" dirty="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1403648" y="333375"/>
            <a:ext cx="7199014" cy="6119961"/>
          </a:xfrm>
          <a:gradFill rotWithShape="1">
            <a:gsLst>
              <a:gs pos="0">
                <a:srgbClr val="CCECFF">
                  <a:alpha val="59000"/>
                </a:srgbClr>
              </a:gs>
              <a:gs pos="100000">
                <a:srgbClr val="FFCC66">
                  <a:alpha val="45000"/>
                </a:srgbClr>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жители Андреевского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Прямоугольник 8"/>
          <p:cNvSpPr>
            <a:spLocks noChangeArrowheads="1"/>
          </p:cNvSpPr>
          <p:nvPr/>
        </p:nvSpPr>
        <p:spPr bwMode="auto">
          <a:xfrm>
            <a:off x="1187625" y="260648"/>
            <a:ext cx="756084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smtClean="0">
                <a:solidFill>
                  <a:srgbClr val="1F497D"/>
                </a:solidFill>
              </a:rPr>
              <a:t>ОСНОВНЫЕ ПОНЯТИЯ</a:t>
            </a:r>
          </a:p>
        </p:txBody>
      </p:sp>
      <p:sp>
        <p:nvSpPr>
          <p:cNvPr id="10246" name="Прямоугольник 9"/>
          <p:cNvSpPr>
            <a:spLocks noChangeArrowheads="1"/>
          </p:cNvSpPr>
          <p:nvPr/>
        </p:nvSpPr>
        <p:spPr bwMode="auto">
          <a:xfrm>
            <a:off x="3995936" y="870051"/>
            <a:ext cx="5072062" cy="67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Бюджет</a:t>
            </a:r>
            <a:r>
              <a:rPr lang="ru-RU" altLang="ru-RU" b="1" dirty="0" smtClean="0">
                <a:solidFill>
                  <a:srgbClr val="1F497D"/>
                </a:solidFill>
                <a:latin typeface="Times New Roman" pitchFamily="18" charset="0"/>
                <a:cs typeface="Times New Roman" pitchFamily="18" charset="0"/>
              </a:rPr>
              <a:t> – это план доходов и расходов на определенный период. </a:t>
            </a:r>
            <a:endParaRPr lang="ru-RU" altLang="ru-RU" dirty="0" smtClean="0">
              <a:solidFill>
                <a:srgbClr val="1F497D"/>
              </a:solidFill>
              <a:latin typeface="Times New Roman" pitchFamily="18" charset="0"/>
              <a:cs typeface="Times New Roman" pitchFamily="18" charset="0"/>
            </a:endParaRPr>
          </a:p>
        </p:txBody>
      </p:sp>
      <p:sp>
        <p:nvSpPr>
          <p:cNvPr id="10247" name="Прямоугольник 9"/>
          <p:cNvSpPr>
            <a:spLocks noChangeArrowheads="1"/>
          </p:cNvSpPr>
          <p:nvPr/>
        </p:nvSpPr>
        <p:spPr bwMode="auto">
          <a:xfrm>
            <a:off x="1115616" y="3429000"/>
            <a:ext cx="4599384" cy="67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Доходы бюджета</a:t>
            </a:r>
            <a:r>
              <a:rPr lang="ru-RU" altLang="ru-RU" b="1" dirty="0" smtClean="0">
                <a:solidFill>
                  <a:srgbClr val="1F497D"/>
                </a:solidFill>
                <a:latin typeface="Times New Roman" pitchFamily="18" charset="0"/>
                <a:cs typeface="Times New Roman" pitchFamily="18" charset="0"/>
              </a:rPr>
              <a:t> – это поступающие </a:t>
            </a:r>
          </a:p>
          <a:p>
            <a:pPr algn="just" eaLnBrk="1" hangingPunct="1"/>
            <a:r>
              <a:rPr lang="ru-RU" altLang="ru-RU" b="1" dirty="0" smtClean="0">
                <a:solidFill>
                  <a:srgbClr val="1F497D"/>
                </a:solidFill>
                <a:latin typeface="Times New Roman" pitchFamily="18" charset="0"/>
                <a:cs typeface="Times New Roman" pitchFamily="18" charset="0"/>
              </a:rPr>
              <a:t>в бюджет денежные средства</a:t>
            </a:r>
            <a:endParaRPr lang="ru-RU" altLang="ru-RU" dirty="0" smtClean="0">
              <a:solidFill>
                <a:srgbClr val="1F497D"/>
              </a:solidFill>
              <a:latin typeface="Times New Roman" pitchFamily="18" charset="0"/>
              <a:cs typeface="Times New Roman" pitchFamily="18" charset="0"/>
            </a:endParaRPr>
          </a:p>
        </p:txBody>
      </p:sp>
      <p:sp>
        <p:nvSpPr>
          <p:cNvPr id="10248" name="Прямоугольник 9"/>
          <p:cNvSpPr>
            <a:spLocks noChangeArrowheads="1"/>
          </p:cNvSpPr>
          <p:nvPr/>
        </p:nvSpPr>
        <p:spPr bwMode="auto">
          <a:xfrm>
            <a:off x="4572000" y="5000625"/>
            <a:ext cx="428625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smtClean="0">
                <a:solidFill>
                  <a:srgbClr val="1F497D"/>
                </a:solidFill>
                <a:latin typeface="Times New Roman" pitchFamily="18" charset="0"/>
                <a:cs typeface="Times New Roman" pitchFamily="18" charset="0"/>
              </a:rPr>
              <a:t>Расходы бюджета</a:t>
            </a:r>
            <a:r>
              <a:rPr lang="ru-RU" altLang="ru-RU" b="1" smtClean="0">
                <a:solidFill>
                  <a:srgbClr val="1F497D"/>
                </a:solidFill>
                <a:latin typeface="Times New Roman" pitchFamily="18" charset="0"/>
                <a:cs typeface="Times New Roman" pitchFamily="18" charset="0"/>
              </a:rPr>
              <a:t> – это выплачиваемые из бюджета денежные средства</a:t>
            </a:r>
            <a:endParaRPr lang="ru-RU" altLang="ru-RU" smtClean="0">
              <a:solidFill>
                <a:srgbClr val="1F497D"/>
              </a:solidFill>
              <a:latin typeface="Times New Roman" pitchFamily="18" charset="0"/>
              <a:cs typeface="Times New Roman" pitchFamily="18" charset="0"/>
            </a:endParaRPr>
          </a:p>
        </p:txBody>
      </p:sp>
      <p:sp>
        <p:nvSpPr>
          <p:cNvPr id="10249" name="AutoShape 12"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sp>
        <p:nvSpPr>
          <p:cNvPr id="10250" name="AutoShape 14"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1" name="Picture 16" descr="http://makovka777.ru/wp-content/uploads/2012/04/ehkonomim-byudzhet.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87625" y="646442"/>
            <a:ext cx="2786063" cy="232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52" name="AutoShape 18" descr="data:image/jpeg;base64,/9j/4AAQSkZJRgABAQAAAQABAAD/2wCEAAkGBxQTEhQUExIWFhUXFxQYFxcYGBgdGBgcFxQXFxgYFxcYHCggGBolHBQUITEhJSkrLi4uFx8zODMsNygtLisBCgoKDg0OGxAQGiwkHCQsLCwsLSwsLCwsLCwsLCwsLCwsLCwsLCwsLCwsLCwsLCwsLCwsLCwsLCwsLCwsLCwsLP/AABEIAMABAAMBIgACEQEDEQH/xAAcAAABBQEBAQAAAAAAAAAAAAAGAAIDBAUHAQj/xAA9EAABAwIEAwYDBgUEAgMAAAABAAIDBBEFEiExBkFREyJhcYGRMkKhFFKxwdHhByNikvAzQ3KCFfEWU7L/xAAaAQACAwEBAAAAAAAAAAAAAAAAAQIEBQMG/8QAJxEAAgIBBAEEAgMBAAAAAAAAAAECEQMEEiExBRMiQVFhoTLh8JH/2gAMAwEAAhEDEQA/AO4pJJIASSSSAEkkkgBJJJIASSSV0AJJJeF1kAeqKW+4TpJLalePfppqgBkEt9FOoYXAi4ClBQB6kkkgBJJJIASSSSAEkkkgBJJJIAS8XqoY3V9lDI8bhpt58km6VjSt0CHE+K9tKYm/BGdT9536BZDxYJlEwga7p879Fj5Jucm2el02FY4pAtjzXRHtGbfMPzVSHFA4XWpiZuCDsgKObs3uZ0Oigo2uCxKbg+T6ySWc/Eug9/0VeXEHdfyW3Z5KjXLwNyon1bRzQ9NiAFtSb7WTWTE7iw6kosKN+OvaTbZWSULipbewN/LWyvQ1Ru0E7aXSsdGy99t0nvsLqnVVcVrF491CcWYABYnloE7DazQimzC6bHKcxB8x5LIgxRxvkhd/25+KcyWpfrlazTVFj2mjPmDgR7L2pc22rgFkzYZM/UzuaOjVHHwpFfvl7/8Ak4/gjkdR+WXJ8cp2DvytvzAN/wAFSZxK22WKKSTpYW+pWhTYFCz4Y2j0V+OEDb6I5C4IwG1Fa++WFkYPNxv9Ar+FUs7XEzTB9+QbYBall6ihOV/B6kkkmQEkkkgBJJJIASSSSAEkkkgBIb40m7jWfeNz5BEaC+Jpc0pv8osFw1EtsGWtHj35UYZcs2smU9XLZZMj7lZNnp4Ror1L7oLx2if2oLGk33sF0mlpGgXdqVI2UA6AKeNuLsrZ5qXCCvC8UZPG2SM3afoeYPin1T2uGUtLvBYeAYDDQtdaRxzb5jpp4cl7iXFUEQ1d9VrnmWbjQ61hZg9yvZGMGrz/AHLmmJfxJvpE0u8tvdDlRj9XMfiyD1JTCzsFVj8MY3H4BMpcfDnWc0AHnf8Ay64vJAf915J8Tda2BY/kPZSG7dg7p5oVCs7lRZOYBB2K0HVULObdL7boBwXGMtmuN2nY9P2Rjh1U1vIFp59EdMZYixVjj3GyO8mkD6qQ1Ep+GD+51vwU1I8BxZc9Rfa3griYmZPa1GcNcY2AjSwLvqbKcUL7gmZ5trYWAPmFZqWEjumxGylZtrumIrl5GriAOnNSkXUc7Be+XNdKJx+YWPRBIla5ekKM6eXNMq6kRtzOBPLQXPsECLAFk5Zja97vggd5uICko3TkkyhgbyDSSR5koEX0kkkAJJJJACSSSQAkkkkARVEmVpd0F1znE6m5JPMo5x+oayB5cbC1vU7LmmIEk5Wi5Wdrp00jY8VBO5MqTXebDf8ABIUrY9SczuvIeSvCn7GPX4nHUrLrJtFUhH5Zo581ukezVeirmo2WdLNey9DlMrmBU4zVT7uyA9N/cqmaBt7yOufE3K04mOAubHyULoi1+YDM0/Rap5tsa1rAwlguRupqUHLnLhbooSSxxeW2adLKyKdgsfl38ECskcwHvAAqhVU5N3lot0V2igc6Q9m0lp30sPS63KXhl8mlyB0aNfUpqLHRkYHipjIY8kxu+F3TwPgujYLiJZYO1afosynwSCAAPcAfujvP9gteCJ27IhGNO/Ke96MUiatdhdTVmQXPw+PJa0UocLtdcHayBTG0XdM58mW1ydGi/MN5rfw+qygFli0i4A29EU0uRKSfCN7MvQVUhqM1re3NTlMkPeARZRx0rQbi9+Zul5lOHqgDx98wFhlsbm+t/JePgJFi4+ie1MmqGN+JwHqEBySsFglmusybHIW8yfIfmVhV3HUcbi1sZNv6hZK0iccUpdIMGOT1zuLjid7xkg7t9QA5xI6bbroEEmZoPUDQ7oTsU8codkiSSSZASSS8KAFdeEqCpq2M+JwH4rGrMcJBDBYbXKq5tZixcSfP18nXHgnk6QLcZYqaibso9WxnlsXc1NhlLlZmf8SZJPHHpp6J9TPp7LJxaj18jbNyGJ44KKMjiCTVgHj+Sw6i5BWljhJDT0v9VnDorM2LbRRdCpY4LKwAvCocj4BsUrR8R0HU6JYZGS5zQC5vIomhwUOGYtuOrtAtKjpWnRgMh6MHdH/ZbO1fJ5zaDbMGe/ul1h0AuVuUvDrI2gvs0Dm46+yI6TBpTu5sI00YLu/uKg4kp/ssBkhhMklxd7u84C+9jumq6Q2qV0Q0sTbfy4nSf1O7jP1Ks1Ebm/6z3BvNkYyt/uOrkJH+IcrxkZAHO2uT+2ib2FbWutLM2MfdFyT5BdNiX8mVXnnJeyIYYsexpe1oow4m1yLZrDc67oRP8QKggtbThzti5wOnncaK7SUNVTx5IHSFmrtRrode7y2KsZxiEEkId2UwAJIFw7xI6KKnt6R0nic6bdfhGFVSVtWQJJQ0GwDW67rdjhqaOHKJ+4x2lzcknlbl5IFqIa6kOUxl3Qi5af0TYW1sws6UQi/eYL39QlKTl2Tx4oY37Tr3DPEYqCWEZZWgHQ7ja46eSKY8Qygkgny5+647wnws5jzIyo1DC5zydtNNPE6LRpeI56V/852dh1ILgbeIcPwUDsGNdx6GEtFO64++bJsXFc81gyF4J3ytuB6kbLRpZGPyyhrXXAIJAOh5LepKtrtAA3wSV/Z13wriIOPoquTd5A8b6aqSn4WfmJdKbHp+yKgkU9pH1ZfBhf8AxaEjvjNpZWaXh2mj+GFvqL/itRIp0R9SX2VWsDdALW6ABTMelK3npf8ALmFX7UN1JAHiUNpK2KnIukpErHmxoDRozePJY1dizj8TrDoNFnZ/J4sfXLLOLR5JvqgjqsVjZzzHoFjVmMvOxDB9fdDdTi4GjR6qrBTz1B7jSR15e6x8vkNRne2H6/1mlj0OPH7p/sv1eKtH9R/zmsSvxo2OuUf5zRbhvBHOd9/6W/meat8U8PQ/Y5GMja3Y7a6Hqp4/F5ZLdkdIHrsMWowVnHa7iE7RsLz15e6OaGpE0TX/ADWGYIexCnbGLACyH3Ys+IksNvDkrOPFHHxFF2V9sN8QALSOqxXgjdYzeNT88Vz1BUw4lZLezCLC67tNnCTRfzlRulWOcdF9Gn3TH40baNSaZzs61Bw/He8hdIertvYaLVY1rRoAAPQBDWJcSyXywwOuRcOfpp94Da3isp/EM0sUlOXRmVwIY/dhvyPj0K1jCCqtx2KNpPefbQ5RoPM7BZmJVNQ8lpcyBhAIdfMDm2BeNt1y6i4xqaIuilYRpYscbbbEHYp7+Jq2tNoYHO2Gbcd3a+zdE0hWbmLOdIx1O17Q/N3Xlo75HI2/EIVOO1dKckkZzA6Xv9CBqET4B/D+pke2WecDvaBp572zch5BGFREQQJGbbXHTS4PNAkjntO7FKxoIPZMsQCSRcE3PiUV8J8CPgc2Y1GaQ3tyb66n6rKqq6ppHlzh2kTjo4fD5EfKQnjjgk2hiLnHbW/sANUBQYmoLXFso2Ot+SCeLOF52ymencZGu1y/MPI8x4KdmH11Y8CQ9kHHY2zH0/VE9JBJTxBgc57R8xBN/cbJUxnKnYjXXLWxlo2Li2393KykZw9NIbzTXJ2awdfHZdMxig+1wPjY7s5PAXBty8lzKrkqqMlskZ8DqWHyI2KAC6KGop4Q3tTG1vwtL++70H5op4T4n7Zwil0ltcEfMBvp1C4+yvrJ/giyj7xFvq79Fo4Rh0kMglfKXPBuAL29TuUUCZ9C02IkaO1H1WlHIHC4tZcXw7iuq7X/AO651ZbXf5bahdBp8Rc0Mdkc0uF8rrXHgQoTyxxxcpPhEowc3SCrMq9TWsZ8RQ/U4y8jcNHgsSoxIDxPX91kajzMFxjRfw+PnL+QS1OOE/ALeJWJV4kN3EkrHdUySGzQT4BXaTAnO1kdlHQan3WY8mp1b4t/pGhHBhwK5f2VanFHHQaKxRYDPNqRlHV35BEVBRMi/wBKIX+8dXe5WrSF4N3G/h+i0MHhl3mf/Ctl8i0qxqjOw3hKJmr/AOY7x29kQRxBosAAPBescCLhOWziwY8aqEUjKyZZ5HcnZ4sHi+qyxZebj9FvXQRxlKe1tya0W9d/wS1EtuNnbR49+ZIA+IZNLBA9YdSi/FySheriWZF8nopqlRjOarjH9nCXH5jYeidFRuc4NaLucQGjqSbBan8TsO+zzQUw/wBqCMOPVzu84+6tQW4zs0tvAMMnJKuRXVfDqe62xTWGyhNpOh44Nqy/jPH4kAYxpcLNAYAQ3ujQjNc38lHhfD+IVjmuydk3cXG3iG7uPnZbeF/ZqWR0LYsjmm2Zw73oTyRD/wCZjiLXmVvdIIGbp4BadowxPhje1rZmNkygAucBc23KH8RxSWjlsYwID8Bb8FvHSwOqWIcVtc4iFhc4k+lydhzWjgZlLXipaCxwFmHUg8z4ckmMibxxHGLtzXcLEaWPgb6FVTi1bWkCGIhuwJ28gTp7K3iWGQQRmaGDMQe8N8vja2ylw/iKOQXzhpHU/geSQFrCcPkp2vbJIJC61xa7WEdPFQYu17Y81LGzMDd4HxEdW/olWcasYHDPnLhYm99PLYeaxafEamcjsWZRe4cb28deaALVBxey15AWub0336cipKzjt8hc2FjnudoTbV3S9tStarw+nmIMsTc2l3DTX0WLFjDKeR0Ri7IX7tuY635oAnwagrXSiZ5LA03ytFzbmLDQBEgr2vP8xoynmOXms2PH447O7YADax2v0B2WHjPGjHuAijubACw3tzI5lNgP4uwirE7ZIGdrGQA0MHeaOhHMImwPgR72tfUnLe5Mbd/VyrcHY48QuEvdcDca62/Jar8ZMlmB9gL2A0uCue/mi09O1j3roIm0lLSN7jBfazN7+J3WVile97MzWAZDa1yTa2qHMV4wgpf5bnXfvlA39ULYnx52jdJA0cw3f1XPPiWaDg+mc8WT05KXyEz69rnta6QAuNhcrepcDaNZHX8BsuHTYuZXFkLC9x8Lldy4ZfMaaLt2hsga0EDXYWBPjZUsHicOPmXuf5LeXyOWfC4CekwpgGlgPBXIqZg2F/ILCiq+z72luh2RA2a4HeG2wWpFKKqPBRlKT7Y2eEkd0AEdTv4aKrG0nVgvc/EfAaX8dx6eKvNPRpPmoKuoLRe4HLrY8ifBNkeSeBhbfYA208easBYRqSHd9wPLL6LQpJvkJ1tdviPJCFRccEL8YUBeBI0XIuD+qKLqKUXUMkFKLR0w5HjmpI4fiESwp6ck2AJJ2A3PkF3Gs4ZppTctIP8ASbKfDMBp4DeOMB33jqfdUlpXf4NWXkYtcLkFv4e8D9gRUVA/m/Iz7l+Z6uKFP4yYSftYltpIwWPi3QrtBesDjPBBVwZR8bO8zztqPVWfTShSM71pSybpHCMIwknUBbstLZuy1sAh/kuaRZ8biHDn6qOuaLFUJo3MFNKjaxHDaavYxwIzlt2kHvj0QnX8KRwOa6eYuBNg3a/qqH2WWMNm1Zr3CTZx/wCI3IRvhdXFiNOWSgZ2/EOY/qaeV1rUebKtFSxsbaJoAI3G/qVr43i8HeL22+442aW6DS3zDdCGIcN1kV2wvzt5HNlIHj1VSj4TLjeomLnc2Nvp5uP5IsKJqjikNdlhYZHdOovrpyHmtOs4Up5yHMcYnuAJaNr9LbLQwigp4gW5C29rObbTxdfVyVbF2Z1cCBrmB0I5HwQAPYfR0cMro7ZnsNi5/XwB280W005bbXKLgkjp59EOT09PXvLA/LUNbdrx8w21HNZs/Cld8LpWhg3dmNreSQBRxHjdO173B9ySTYAfh+qycKqo68ujkivGBdsn3T0BUeG8LQMAdI7tneOjfbn6ohbLGGO1LSLZWtaMvqeSABXFuEIIWPmfO4saNG2Htca2WRS10Qb/AC2Adbbn1RlPUgA5rZSNQdj4WQpWcE9s3t6CQAEm8Z2B6A8kAMxLiJjWEQwnMRqSe60+mrvMkIPgxueOVshlN2uBA/K3jsiWn4FrZP8AVkaweZcfYWRBgvAkMTgXDORzd+iTonGU6q+DcqqCHEadr3xkBwuLizmofov4YwB3ec5w6FdCiaAOgHssrE+JYYdL5ndB+iXIFjCcBhgb3GNaOZsPxXuJ8TwwC18xHsgPF+KZpeeRuvNDTJzI60YMhPPl+6LHQa/+fnrZmxRtIBcPa+t+i6/SuLWgaNAAHt4lc24Jw18IzSODSeQtf9UeUwB1DHOPInQe5/RCCjVbK08y7yUgJIsGADnfn7Ku3MBqWtH+cyvMzTzdJ7/hspCKM7shLe0bcAm9t2jy5hR0s4J7NpJdcWeRbK63Qa2PmtGohc9tgGstq07m/kNAoIHxhl3HLrYt2s7pYbpDNCkrA8HbM02cOh/QqXOsUVzX/wAyLdjddsr2X2BHMcloxy5gCL2Iv7pio9lNtV52yTnKhUks15fgovgdF/tEu2WZ9pS+0Jbh7QY44qGQTxPDbdqHCQ9Q0jKfPUrArW3C1/4lQl9M2Qf7ZJP/ABO/tZBmDYqHNLHnb4Seao6js1tHOlTBiL7XWOuxpA2zEn2zHU+QRdgeDSUPfLj2jxa5FgB/SN/dbdBUdlI1+UOA2HLa2nRRV1ZSx3eS8k65XEDU9SNXK25to64dBDFP3LcbeCY32n8uX4uTuvmh/F8JmpXl8V3xE3IOrmk7+YQ1/wCYc9+WnYXHlb8zyC6XRYkOzjbM7v5QHEfDfzUov7Kmu0q9S8S77OfVXFUpdljjBPqT7WUlPgNVUkGeTs2m1gdTr/Tew9Ub8Q07mRGSnY1x3NhqR4WQ9TYu2Vt81jzB/NdEzLao28L4ajpnuZC4duBY5r5nW1Ia4qpU1AlYYpLlrt+rehH1UEvF3ZgEyNc5o7rrAvb/ANkPR4jNUOy08ZNzq7l6lAh1THU0btf5sR2cNvXoVHHjksptDCSeup/JdE4Ywd0NO2OV+d2pPQX5BakNC1uwA8h+iBnO6Dg6onOaokLR90an35I/wrCo4IxHG0NaPr5lW5nsjF3uDR47+yGMX43jZ3YW5j1SAIpoWgXcQ0dShjFOJoIbhg7R30QfiuNyzXdJJYeeixY5zIcsLC89eSKJJs2cV4jmmvd2RvQFDf2/O7LC3tHdb6BE+GcDyTEOndcdLaeyLDwxDTsY7LlOYWytN3dW3G2iVjSAfC+C5pyHTvsOQtp7FH+B8KwxbBzz4An/APO26LcPwqMAFrQQRcG1/wAVqthAH+WToL+jHpaMt+GIN8yB+FytFlO47v8A7QB9TdTiRuwN/Aar0Ocdme5TENZTNHK56nU+5UrnW8FC+/zSAeDf8KaIxyYT4u/dAz37SPlufL9dlVnpi52Y5Wi2t9b22OlrEa+6tua7m4NHh+6iyt5Au8d/x0SApT1kUYuTmsLi9rDpYbcvol9vOjj8NyHDm030N/mChqadzT8Ldfg8Nb5L7dSPVQMkyuu5wdckZeoPI38rnzSJm8myMuLFU8Ply5WE91wvGfD7p8lpZUyL4BWva6J1jqDsVE2pRNXUbZGlrv8A0gitidC8sd6HkR1XGaa5OkakaMkgcCCAQdCDsQd7rmnEfCjoCXwgvi3LfmZ+oRy2oTZplBpSR0i3Fg3ifCdWwZIZA5m4zEhw/VZkXCYab1Epe77o0F/PmutzRgg30HVczxKjko3nNeWncTZw3Z5rrKNdFvR6rfLbkfAQ0eDRxMY5hYGEMcQRlDgT8IdzOiq4s+MyOzTlwF7RtbqOgve3qhXE+I2Wa0uLgwWYB0Oq8w+irKvSOPsoz8zrj2G5Ue+i+5Qw+6cuQv4Yx0Bwge4EuJy66jwVvG+D4piXNJjcdy3n6JcLcHx0x7QkyS/fd+Q5IsDNPDqukVRharJHJlco9MBcL/h9Aw3eXSH+rb2CMKPDmsADWgAcgNFUxTiCCAd52Z3Qbfug/FeOZZe7EMjfD9lMrB7W4hDALySAW5A6oRxTjw6tgZbxQJW14BvK+56XufRNgp6mo/0Y8g07zv8ANEh0W8SxV79ZpPcqlT9pKbQRk/1OGnsiHDOCGkF0jw490XF3kE7aDRdEw3Cg0WZA46bmzR56oJbTnuE/w+MhDqiQuP3eXoEfYHwpFCO4z7o/H9URUtJJcXaxo56km/hoFaZQG1nSE3BGlhuBsnQWVYKC3JWoqEB2bnr7FWoog0AA3t13T3A20TohZnNpWx6ZyBc2aPc25qYRN5MJ8T+6oYlljcJDK9zxYNZu2/MWaLi40uVpsdmAdnFiLi3Q+JQMQa7+lo8NUwtbzcXH/Oid3fF3uU8F3JoHmfyCAGNFvhZ76fuvHg/M63lp+Kc8fef+SjaW/K0u8f3KQxgDeTS4/wCdV6Q7waPf6p5LjzA8tSqj5mXtcvPQa/QaIGMqIWPBa67r9NSD1HJZ3Zm5uwZwdee4+PwByrWLpDo1oYOrtT/aP1VSupALPc+7m7A6Ajm3KEiSKkchsQ6xLra8mkc79NvZaeG1ZfdrxaRnxDkejh4FVqWivYtaRp8T9wPBo333K0oKUNJdu47uO+n4BCEyQhYfFscRi/mOyuHwHnfpbonY1xEyIWbZz/oP1K5/ieJPe7M92W/M/F5AbNRJqiWOLs9inKkc+6zYptVda5VC00HLAydokab7XamvgaRlyi3Tl7Ifjc+lfmY4OHO2ykquM4ebcp6WVwoW0TwcN0zH5mwRhx55Rf8AZapjDRdxAHj+iCsQ460tG3XqhfFselk1kkyjpfRFA5X2dCxXi6CG4b33IMxXiyefZ2VvQFB5xMONoml568lq4bw1U1Dh2gcG3FxsNUgXJTmr2A2uXu5gan1/dWKLCqypIDWiJnnd34aLo2B8DRRC5aNNyUYUdBGwDUDQbI5A55gH8NmtOZ73Emx0Gv8AcdSj+i4biAsWAi4NiL6jnbmteAAg5Gm42uLAqdrZCDYBugI52N9R7WUqCxtNSBgs1oA02FvJWmsVaWC9wZCNc2+oHTyupIpWi4BJsdfXkgVk+XxSsoDUOPwsProoy55+YDfQC6dioueiaXi9rhVHx6guLtSB0A6fVWGUzRy8UgoUlx8IF7bnb1sqGHxlndkDXPN3AtHd1PeADiS3U39VqObfwWLXwtZd0MbjM63eAJ2BtmPS1wgaNW7j0H1UUrwPif6Xsq9M5j2Ne6QkEXsTYDqLDopGSMHwMLvIfmUAeNlHyRud42t9XJzmyO5tb5Xcfc2CfeQ/K1vmbpfYyfje4+A0H0QMqzRRj/Udm8HG4P8A1Gn0TxMbWZGbePdb7b/RW2QNbsAFXqK6Nm7ggdjOwefifbwYLfU7+ydFSNbqBr1Orv7jqh7FON4ItM4v7n6IWruMpZtIY3u8bWCi5RRLazoNbi0cYJLroKx7jPlmyjX/ADxQ87DK6fU9wH1PuVNT8AOOrzc+Oqg8jfCJqK+TAruJS64jG/Pn/nqskzPcbuBPmV0iHgtjRr+Css4YjHyrk02dFJICqF5LQtemaTyRNFgzW7AKb7ABySUCbyF6dmlo4NDY9BqhLFOGHOzOIDTfQDb1XS30chBzSBtzyA090yTDY8uV5zX1N/orVFKzh9Rgrho1wGo13O9r2VnD+BBIBI8Okuba++x9B6rscVFE2xjhvrva3nqrUcMl/hYBpb8/y9kUFoB8F4TyAZYGt233RLT4O8DWQDyC1fspGrpbX5aAJARju3Lr2vufJOhORVjp4mhwc8vzWuN+fhtqVZY4X7sXkdgnRS6dyG2vgNP8Cnc15A1A3v8AlZMQxpkN7hrRbTrfxTCwfPIdbbH8PdemAX78hPgTZeXjBNmEkdAkB4xzBqGk3bfa+l9voFI17tLR2F+ZsnZ3EDK22puDy9k5jX/MR5AfqgCtTRSgkyFrr9LgDpud1bAPgFGKQcyT5lTtaBoEwGGIHfVSJJj5QNyAgQ9eWWXXcQwRfHI0eoWO/jHPpBBJJ5NNvc2Ci5JdklFsJ2UzBs0DW+y9kmaNyEK5sQm2YyEdXkk+wsns4Ue//Xqnu8GjKPpqlv8Aoe37NWs4hgjHeePcLEn4yLtIIXyeIabe5C1qPhemj1EQJ6u1P1WsyBo2AHkEXIftQEvOIz7NbED1Nz7BMHBD5NZ6h7vAaD2R3lXmVR2/Y9wL0XB1NHtGCep1WpHh7G7NA9FouamEJqKQWyoYh0TDGrZCY5qYWUnRqJ0auuaoXNSaGmUnMTCxXHMUbmJUSs//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3" name="Picture 20" descr="http://www.elcode.ru/f/Operdost/2014/2(1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19906" y="4509120"/>
            <a:ext cx="3252675" cy="17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54" name="Picture 16" descr="Картинки по запросу фото поступление доходов"/>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527428" y="2276872"/>
            <a:ext cx="3221037" cy="2103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3100905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403648" y="66676"/>
            <a:ext cx="7545090" cy="738188"/>
            <a:chOff x="73" y="42"/>
            <a:chExt cx="5564" cy="538"/>
          </a:xfrm>
        </p:grpSpPr>
        <p:pic>
          <p:nvPicPr>
            <p:cNvPr id="18433" name="Скругленный прямоугольник 3"/>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3687251" y="981075"/>
            <a:ext cx="4339149" cy="830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dirty="0">
                <a:solidFill>
                  <a:srgbClr val="CC0000"/>
                </a:solidFill>
              </a:rPr>
              <a:t>Поступающие в бюджет денежные средства являются </a:t>
            </a:r>
          </a:p>
          <a:p>
            <a:pPr algn="ctr"/>
            <a:r>
              <a:rPr lang="ru-RU" sz="1600" b="1" dirty="0">
                <a:solidFill>
                  <a:srgbClr val="CC0000"/>
                </a:solidFill>
              </a:rPr>
              <a:t>ДОХОДАМИ БЮДЖЕТА</a:t>
            </a:r>
            <a:endParaRPr lang="ru-RU" sz="1600" dirty="0">
              <a:solidFill>
                <a:srgbClr val="CC0000"/>
              </a:solidFill>
            </a:endParaRPr>
          </a:p>
        </p:txBody>
      </p:sp>
      <p:sp>
        <p:nvSpPr>
          <p:cNvPr id="14" name="Стрелка вниз 13"/>
          <p:cNvSpPr>
            <a:spLocks noChangeArrowheads="1"/>
          </p:cNvSpPr>
          <p:nvPr/>
        </p:nvSpPr>
        <p:spPr bwMode="auto">
          <a:xfrm rot="2358155">
            <a:off x="3812381" y="1915992"/>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25176" y="1915717"/>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508104" y="1959801"/>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080965" y="1183250"/>
            <a:ext cx="2338510" cy="158382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331640" y="260648"/>
            <a:ext cx="7533943" cy="504527"/>
            <a:chOff x="73" y="42"/>
            <a:chExt cx="5564" cy="538"/>
          </a:xfrm>
        </p:grpSpPr>
        <p:pic>
          <p:nvPicPr>
            <p:cNvPr id="81925" name="Скругленный прямоугольник 3"/>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986446" y="4437112"/>
            <a:ext cx="244792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жилищно-коммунальное</a:t>
            </a:r>
            <a:r>
              <a:rPr lang="ru-RU" sz="1000" b="1" dirty="0">
                <a:latin typeface="Constantia" pitchFamily="18" charset="0"/>
              </a:rPr>
              <a:t> </a:t>
            </a:r>
            <a:r>
              <a:rPr lang="ru-RU" sz="1300" b="1" dirty="0">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84888" y="4451937"/>
            <a:ext cx="2087562" cy="477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200" b="1" dirty="0">
                <a:latin typeface="Constantia" pitchFamily="18" charset="0"/>
              </a:rPr>
              <a:t>на общегосударственные вопросы</a:t>
            </a:r>
            <a:r>
              <a:rPr lang="ru-RU" sz="1300" b="1" dirty="0">
                <a:latin typeface="Constantia" pitchFamily="18" charset="0"/>
              </a:rPr>
              <a:t> </a:t>
            </a:r>
          </a:p>
        </p:txBody>
      </p:sp>
      <p:sp>
        <p:nvSpPr>
          <p:cNvPr id="81935" name="Прямоугольник 28"/>
          <p:cNvSpPr>
            <a:spLocks noChangeArrowheads="1"/>
          </p:cNvSpPr>
          <p:nvPr/>
        </p:nvSpPr>
        <p:spPr bwMode="auto">
          <a:xfrm>
            <a:off x="3664109" y="6204198"/>
            <a:ext cx="2160588"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4">
            <a:extLst>
              <a:ext uri="{28A0092B-C50C-407E-A947-70E740481C1C}">
                <a14:useLocalDpi xmlns="" xmlns:a14="http://schemas.microsoft.com/office/drawing/2010/main" val="0"/>
              </a:ext>
            </a:extLst>
          </a:blip>
          <a:stretch>
            <a:fillRect/>
          </a:stretch>
        </p:blipFill>
        <p:spPr bwMode="auto">
          <a:xfrm>
            <a:off x="1173225" y="1412875"/>
            <a:ext cx="2016125" cy="1158692"/>
          </a:xfrm>
          <a:prstGeom prst="rect">
            <a:avLst/>
          </a:prstGeom>
          <a:noFill/>
          <a:extLst>
            <a:ext uri="{909E8E84-426E-40DD-AFC4-6F175D3DCCD1}">
              <a14:hiddenFill xmlns=""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5">
            <a:extLst>
              <a:ext uri="{28A0092B-C50C-407E-A947-70E740481C1C}">
                <a14:useLocalDpi xmlns=""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114425" y="3141663"/>
            <a:ext cx="2089150" cy="1239837"/>
          </a:xfrm>
          <a:prstGeom prst="rect">
            <a:avLst/>
          </a:prstGeom>
          <a:noFill/>
          <a:extLst>
            <a:ext uri="{909E8E84-426E-40DD-AFC4-6F175D3DCCD1}">
              <a14:hiddenFill xmlns=""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8">
            <a:extLst>
              <a:ext uri="{28A0092B-C50C-407E-A947-70E740481C1C}">
                <a14:useLocalDpi xmlns="" xmlns:a14="http://schemas.microsoft.com/office/drawing/2010/main" val="0"/>
              </a:ext>
            </a:extLst>
          </a:blip>
          <a:stretch>
            <a:fillRect/>
          </a:stretch>
        </p:blipFill>
        <p:spPr bwMode="auto">
          <a:xfrm>
            <a:off x="3664109" y="3141663"/>
            <a:ext cx="1915954" cy="1223962"/>
          </a:xfrm>
          <a:prstGeom prst="rect">
            <a:avLst/>
          </a:prstGeom>
          <a:noFill/>
          <a:extLst>
            <a:ext uri="{909E8E84-426E-40DD-AFC4-6F175D3DCCD1}">
              <a14:hiddenFill xmlns=""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084888" y="3226387"/>
            <a:ext cx="2087562" cy="1225550"/>
          </a:xfrm>
          <a:prstGeom prst="rect">
            <a:avLst/>
          </a:prstGeom>
          <a:noFill/>
          <a:extLst>
            <a:ext uri="{909E8E84-426E-40DD-AFC4-6F175D3DCCD1}">
              <a14:hiddenFill xmlns=""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0">
            <a:extLst>
              <a:ext uri="{28A0092B-C50C-407E-A947-70E740481C1C}">
                <a14:useLocalDpi xmlns="" xmlns:a14="http://schemas.microsoft.com/office/drawing/2010/main" val="0"/>
              </a:ext>
            </a:extLst>
          </a:blip>
          <a:stretch>
            <a:fillRect/>
          </a:stretch>
        </p:blipFill>
        <p:spPr bwMode="auto">
          <a:xfrm>
            <a:off x="3664109" y="4929610"/>
            <a:ext cx="2065125" cy="1155854"/>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2" descr="C:\Users\1\Desktop\iMRR3Z6MC.jpg"/>
          <p:cNvPicPr>
            <a:picLocks noChangeAspect="1" noChangeArrowheads="1"/>
          </p:cNvPicPr>
          <p:nvPr/>
        </p:nvPicPr>
        <p:blipFill>
          <a:blip r:embed="rId11" cstate="print"/>
          <a:srcRect/>
          <a:stretch>
            <a:fillRect/>
          </a:stretch>
        </p:blipFill>
        <p:spPr bwMode="auto">
          <a:xfrm>
            <a:off x="1071538" y="5000636"/>
            <a:ext cx="2071702" cy="1357322"/>
          </a:xfrm>
          <a:prstGeom prst="rect">
            <a:avLst/>
          </a:prstGeom>
          <a:noFill/>
        </p:spPr>
      </p:pic>
      <p:pic>
        <p:nvPicPr>
          <p:cNvPr id="21" name="Picture 1" descr="C:\Users\1\Desktop\iRIN2965Q.jpg"/>
          <p:cNvPicPr>
            <a:picLocks noChangeAspect="1" noChangeArrowheads="1"/>
          </p:cNvPicPr>
          <p:nvPr/>
        </p:nvPicPr>
        <p:blipFill>
          <a:blip r:embed="rId12"/>
          <a:srcRect/>
          <a:stretch>
            <a:fillRect/>
          </a:stretch>
        </p:blipFill>
        <p:spPr bwMode="auto">
          <a:xfrm>
            <a:off x="6000760" y="4929198"/>
            <a:ext cx="2214578" cy="1214446"/>
          </a:xfrm>
          <a:prstGeom prst="rect">
            <a:avLst/>
          </a:prstGeom>
          <a:noFill/>
        </p:spPr>
      </p:pic>
      <p:sp>
        <p:nvSpPr>
          <p:cNvPr id="23" name="Прямоугольник 22"/>
          <p:cNvSpPr/>
          <p:nvPr/>
        </p:nvSpPr>
        <p:spPr>
          <a:xfrm>
            <a:off x="1214414" y="6357958"/>
            <a:ext cx="2000263" cy="276999"/>
          </a:xfrm>
          <a:prstGeom prst="rect">
            <a:avLst/>
          </a:prstGeom>
        </p:spPr>
        <p:txBody>
          <a:bodyPr wrap="square">
            <a:spAutoFit/>
          </a:bodyPr>
          <a:lstStyle/>
          <a:p>
            <a:r>
              <a:rPr lang="ru-RU" sz="1200" b="1" dirty="0" smtClean="0">
                <a:latin typeface="Constantia" pitchFamily="18" charset="0"/>
              </a:rPr>
              <a:t>на образование </a:t>
            </a:r>
            <a:endParaRPr lang="ru-RU" sz="1200" dirty="0"/>
          </a:p>
        </p:txBody>
      </p:sp>
      <p:sp>
        <p:nvSpPr>
          <p:cNvPr id="25" name="Прямоугольник 24"/>
          <p:cNvSpPr/>
          <p:nvPr/>
        </p:nvSpPr>
        <p:spPr>
          <a:xfrm>
            <a:off x="6072199" y="6286520"/>
            <a:ext cx="2286016" cy="369332"/>
          </a:xfrm>
          <a:prstGeom prst="rect">
            <a:avLst/>
          </a:prstGeom>
        </p:spPr>
        <p:txBody>
          <a:bodyPr wrap="square">
            <a:spAutoFit/>
          </a:bodyPr>
          <a:lstStyle/>
          <a:p>
            <a:pPr algn="ctr"/>
            <a:r>
              <a:rPr lang="ru-RU" sz="1200" b="1" dirty="0" smtClean="0">
                <a:latin typeface="Constantia" pitchFamily="18" charset="0"/>
              </a:rPr>
              <a:t>на</a:t>
            </a:r>
            <a:r>
              <a:rPr lang="ru-RU" b="1" dirty="0" smtClean="0">
                <a:latin typeface="Constantia" pitchFamily="18" charset="0"/>
              </a:rPr>
              <a:t> </a:t>
            </a:r>
            <a:r>
              <a:rPr lang="ru-RU" sz="1200" b="1" dirty="0" smtClean="0">
                <a:latin typeface="Constantia" pitchFamily="18" charset="0"/>
              </a:rPr>
              <a:t>спорт</a:t>
            </a:r>
            <a:endParaRPr lang="ru-RU" sz="1200" b="1" dirty="0">
              <a:latin typeface="Constant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Прямоугольник 9"/>
          <p:cNvSpPr>
            <a:spLocks noChangeArrowheads="1"/>
          </p:cNvSpPr>
          <p:nvPr/>
        </p:nvSpPr>
        <p:spPr bwMode="auto">
          <a:xfrm>
            <a:off x="1125677" y="2610148"/>
            <a:ext cx="4741118"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Дефицит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расходов бюджета над его доходами)</a:t>
            </a:r>
          </a:p>
        </p:txBody>
      </p:sp>
      <p:sp>
        <p:nvSpPr>
          <p:cNvPr id="9" name="Овал 8"/>
          <p:cNvSpPr/>
          <p:nvPr/>
        </p:nvSpPr>
        <p:spPr>
          <a:xfrm>
            <a:off x="1500186" y="826369"/>
            <a:ext cx="3571875" cy="100910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&gt; ДОХОДЫ</a:t>
            </a:r>
          </a:p>
        </p:txBody>
      </p:sp>
      <p:sp>
        <p:nvSpPr>
          <p:cNvPr id="13" name="Стрелка вниз 12"/>
          <p:cNvSpPr/>
          <p:nvPr/>
        </p:nvSpPr>
        <p:spPr>
          <a:xfrm>
            <a:off x="3154042" y="1988840"/>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1273" name="Picture 2" descr="Картинки по запросу фото дефицит бюджета"/>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852214" y="961214"/>
            <a:ext cx="2744821" cy="18197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Скругленный прямоугольник 14"/>
          <p:cNvSpPr/>
          <p:nvPr/>
        </p:nvSpPr>
        <p:spPr>
          <a:xfrm>
            <a:off x="1259632" y="4429125"/>
            <a:ext cx="4241056" cy="18081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на счетах) или привлекать кредиты</a:t>
            </a:r>
          </a:p>
        </p:txBody>
      </p:sp>
      <p:sp>
        <p:nvSpPr>
          <p:cNvPr id="16" name="Стрелка вниз 15"/>
          <p:cNvSpPr/>
          <p:nvPr/>
        </p:nvSpPr>
        <p:spPr>
          <a:xfrm>
            <a:off x="3154042" y="3643313"/>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76" name="AutoShape 6" descr="Картинки по запросу фото банков"/>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pic>
        <p:nvPicPr>
          <p:cNvPr id="11277" name="Picture 8" descr="http://rosregistr.ru/images/main15583086_0a2c4ee6e0ed3090b843cb580dde06a0.jpe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228184" y="3822742"/>
            <a:ext cx="2376264" cy="2198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46"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992748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1125677" y="980728"/>
            <a:ext cx="3779837" cy="107156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a:t>
            </a:r>
            <a:r>
              <a:rPr lang="ru-RU" sz="2000" b="1" dirty="0"/>
              <a:t> </a:t>
            </a:r>
            <a:r>
              <a:rPr lang="ru-RU" sz="3600" b="1" dirty="0"/>
              <a:t>&lt;</a:t>
            </a:r>
            <a:r>
              <a:rPr lang="ru-RU" b="1" dirty="0"/>
              <a:t>  ДОХОДЫ</a:t>
            </a:r>
          </a:p>
        </p:txBody>
      </p:sp>
      <p:sp>
        <p:nvSpPr>
          <p:cNvPr id="12295" name="Прямоугольник 9"/>
          <p:cNvSpPr>
            <a:spLocks noChangeArrowheads="1"/>
          </p:cNvSpPr>
          <p:nvPr/>
        </p:nvSpPr>
        <p:spPr bwMode="auto">
          <a:xfrm>
            <a:off x="1125677" y="2852936"/>
            <a:ext cx="409439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Профицит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доходов бюджета над его расходами)</a:t>
            </a:r>
          </a:p>
        </p:txBody>
      </p:sp>
      <p:sp>
        <p:nvSpPr>
          <p:cNvPr id="10" name="Стрелка вниз 9"/>
          <p:cNvSpPr/>
          <p:nvPr/>
        </p:nvSpPr>
        <p:spPr>
          <a:xfrm>
            <a:off x="2789558" y="2143126"/>
            <a:ext cx="285750"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297" name="Picture 4" descr="Картинки по запросу фото профицит бюджета"/>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292080" y="980728"/>
            <a:ext cx="2895600" cy="158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Скругленный прямоугольник 13"/>
          <p:cNvSpPr/>
          <p:nvPr/>
        </p:nvSpPr>
        <p:spPr>
          <a:xfrm>
            <a:off x="1153078" y="4540449"/>
            <a:ext cx="4094395" cy="145099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доходов  над расходами принимается решение как их использовать, например погашать долг, накапливать резервы или  увеличить расходы  </a:t>
            </a:r>
          </a:p>
        </p:txBody>
      </p:sp>
      <p:sp>
        <p:nvSpPr>
          <p:cNvPr id="15" name="Стрелка вниз 14"/>
          <p:cNvSpPr/>
          <p:nvPr/>
        </p:nvSpPr>
        <p:spPr>
          <a:xfrm>
            <a:off x="2856422" y="3776861"/>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300" name="Picture 13" descr="Картинки по запросу фото поступление доходов"/>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580112" y="3123654"/>
            <a:ext cx="2786062" cy="2449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916342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Прямоугольник 9"/>
          <p:cNvSpPr>
            <a:spLocks noChangeArrowheads="1"/>
          </p:cNvSpPr>
          <p:nvPr/>
        </p:nvSpPr>
        <p:spPr bwMode="auto">
          <a:xfrm>
            <a:off x="1125677" y="1196752"/>
            <a:ext cx="4160698"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Муниципальный долг  - </a:t>
            </a:r>
            <a:r>
              <a:rPr lang="ru-RU" altLang="ru-RU" dirty="0">
                <a:solidFill>
                  <a:schemeClr val="tx2"/>
                </a:solidFill>
                <a:latin typeface="Times New Roman" pitchFamily="18" charset="0"/>
                <a:cs typeface="Times New Roman" pitchFamily="18" charset="0"/>
              </a:rPr>
              <a:t>обязательства, возникающие из муниципальных заимствований</a:t>
            </a:r>
          </a:p>
        </p:txBody>
      </p:sp>
      <p:pic>
        <p:nvPicPr>
          <p:cNvPr id="13319" name="Picture 9" descr="http://vfmgiu.ru/files/1121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652120" y="980728"/>
            <a:ext cx="2958603" cy="2203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20" name="Прямоугольник 9"/>
          <p:cNvSpPr>
            <a:spLocks noChangeArrowheads="1"/>
          </p:cNvSpPr>
          <p:nvPr/>
        </p:nvSpPr>
        <p:spPr bwMode="auto">
          <a:xfrm>
            <a:off x="4499992" y="4071938"/>
            <a:ext cx="4429696"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Бюджетный процесс - </a:t>
            </a:r>
            <a:r>
              <a:rPr lang="ru-RU" altLang="ru-RU" dirty="0">
                <a:solidFill>
                  <a:schemeClr val="tx2"/>
                </a:solidFill>
                <a:latin typeface="Times New Roman" pitchFamily="18" charset="0"/>
                <a:cs typeface="Times New Roman" pitchFamily="18" charset="0"/>
              </a:rPr>
              <a:t>деятельность по подготовке проектов бюджетов, утверждению и исполнению бюджетов, контролю за их исполнением.</a:t>
            </a:r>
          </a:p>
        </p:txBody>
      </p:sp>
      <p:pic>
        <p:nvPicPr>
          <p:cNvPr id="13321" name="Picture 11" descr="http://www.fistech.ru/wp-content/uploads/2013/12/bp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331640" y="3401219"/>
            <a:ext cx="2786062" cy="254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524295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p:cNvSpPr>
          <p:nvPr/>
        </p:nvSpPr>
        <p:spPr bwMode="auto">
          <a:xfrm>
            <a:off x="1171034" y="332656"/>
            <a:ext cx="7648401" cy="414362"/>
          </a:xfrm>
          <a:prstGeom prst="rect">
            <a:avLst/>
          </a:prstGeom>
          <a:noFill/>
          <a:ln w="9525">
            <a:noFill/>
            <a:miter lim="800000"/>
            <a:headEnd/>
            <a:tailEnd/>
          </a:ln>
        </p:spPr>
        <p:txBody>
          <a:bodyPr anchor="ctr"/>
          <a:lstStyle/>
          <a:p>
            <a:pPr algn="ctr">
              <a:lnSpc>
                <a:spcPct val="80000"/>
              </a:lnSpc>
              <a:defRPr/>
            </a:pPr>
            <a:r>
              <a:rPr lang="ru-RU" b="1" dirty="0">
                <a:solidFill>
                  <a:schemeClr val="accent1">
                    <a:lumMod val="75000"/>
                  </a:schemeClr>
                </a:solidFill>
              </a:rPr>
              <a:t>Составление проекта бюджета основывается на:</a:t>
            </a:r>
          </a:p>
        </p:txBody>
      </p:sp>
      <p:sp>
        <p:nvSpPr>
          <p:cNvPr id="74756" name="AutoShape 4"/>
          <p:cNvSpPr>
            <a:spLocks noChangeArrowheads="1"/>
          </p:cNvSpPr>
          <p:nvPr/>
        </p:nvSpPr>
        <p:spPr bwMode="auto">
          <a:xfrm rot="16039123">
            <a:off x="2266432" y="60086"/>
            <a:ext cx="5185820" cy="6440952"/>
          </a:xfrm>
          <a:prstGeom prst="verticalScroll">
            <a:avLst>
              <a:gd name="adj" fmla="val 12519"/>
            </a:avLst>
          </a:prstGeom>
          <a:blipFill dpi="0" rotWithShape="1">
            <a:blip r:embed="rId2"/>
            <a:srcRect/>
            <a:tile tx="0" ty="0" sx="100000" sy="100000" flip="none" algn="tl"/>
          </a:blipFill>
          <a:ln w="9525">
            <a:solidFill>
              <a:srgbClr val="993300"/>
            </a:solidFill>
            <a:round/>
            <a:headEnd/>
            <a:tailEnd/>
          </a:ln>
        </p:spPr>
        <p:txBody>
          <a:bodyPr rot="10800000"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FF3300"/>
              </a:solidFill>
              <a:latin typeface="Algerian" pitchFamily="82" charset="0"/>
            </a:endParaRPr>
          </a:p>
        </p:txBody>
      </p:sp>
      <p:sp>
        <p:nvSpPr>
          <p:cNvPr id="74757" name="Text Box 5"/>
          <p:cNvSpPr txBox="1">
            <a:spLocks noChangeArrowheads="1"/>
          </p:cNvSpPr>
          <p:nvPr/>
        </p:nvSpPr>
        <p:spPr bwMode="auto">
          <a:xfrm rot="-238128">
            <a:off x="3152399" y="1315956"/>
            <a:ext cx="3571875" cy="3939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ru-RU" altLang="ru-RU" i="1" dirty="0"/>
          </a:p>
          <a:p>
            <a:r>
              <a:rPr lang="ru-RU" altLang="ru-RU" i="1" dirty="0"/>
              <a:t>Бюджетном послании и Указах Президента Российской Федерации</a:t>
            </a:r>
          </a:p>
          <a:p>
            <a:pPr algn="just"/>
            <a:endParaRPr lang="ru-RU" altLang="ru-RU" i="1" dirty="0"/>
          </a:p>
          <a:p>
            <a:r>
              <a:rPr lang="ru-RU" altLang="ru-RU" i="1" dirty="0"/>
              <a:t>Прогнозе Социально-экономического развития </a:t>
            </a:r>
            <a:r>
              <a:rPr lang="ru-RU" altLang="ru-RU" i="1" dirty="0" smtClean="0"/>
              <a:t>Андреевского сельского поселения</a:t>
            </a:r>
            <a:endParaRPr lang="ru-RU" altLang="ru-RU" i="1" dirty="0"/>
          </a:p>
          <a:p>
            <a:pPr algn="just">
              <a:buFont typeface="Arial" charset="0"/>
              <a:buChar char="•"/>
            </a:pPr>
            <a:endParaRPr lang="ru-RU" altLang="ru-RU" i="1" dirty="0"/>
          </a:p>
          <a:p>
            <a:r>
              <a:rPr lang="ru-RU" altLang="ru-RU" i="1" dirty="0"/>
              <a:t>Основных направлениях бюджетной и налоговой политики</a:t>
            </a:r>
          </a:p>
          <a:p>
            <a:pPr algn="just"/>
            <a:endParaRPr lang="ru-RU" altLang="ru-RU" sz="1600" i="1" dirty="0"/>
          </a:p>
        </p:txBody>
      </p:sp>
    </p:spTree>
    <p:extLst>
      <p:ext uri="{BB962C8B-B14F-4D97-AF65-F5344CB8AC3E}">
        <p14:creationId xmlns="" xmlns:p14="http://schemas.microsoft.com/office/powerpoint/2010/main" val="1292269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fade">
                                      <p:cBhvr>
                                        <p:cTn id="7" dur="500"/>
                                        <p:tgtEl>
                                          <p:spTgt spid="74756"/>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4757"/>
                                        </p:tgtEl>
                                        <p:attrNameLst>
                                          <p:attrName>style.visibility</p:attrName>
                                        </p:attrNameLst>
                                      </p:cBhvr>
                                      <p:to>
                                        <p:strVal val="visible"/>
                                      </p:to>
                                    </p:set>
                                    <p:animEffect transition="in" filter="strips(downRight)">
                                      <p:cBhvr>
                                        <p:cTn id="11"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7475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4038</TotalTime>
  <Words>827</Words>
  <Application>Microsoft Office PowerPoint</Application>
  <PresentationFormat>Экран (4:3)</PresentationFormat>
  <Paragraphs>217</Paragraphs>
  <Slides>14</Slides>
  <Notes>9</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16" baseType="lpstr">
      <vt:lpstr>Солнцестояние</vt:lpstr>
      <vt:lpstr>Лист Microsoft Office Excel 97-2003</vt:lpstr>
      <vt:lpstr>О ПРОЕКТЕ БЮДЖЕТА АНДРЕЕВСКОГО СЕЛЬСКОГО ПОСЕЛЕНИЯ ДУБОВСКОГО РАЙОНА НА 2021 ГОД И НА ПЛАНОВЫЙ ПЕРИОД 2022 И 2023 ГОДОВ</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Кировская область</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79034343933</cp:lastModifiedBy>
  <cp:revision>276</cp:revision>
  <dcterms:created xsi:type="dcterms:W3CDTF">2013-11-12T07:49:12Z</dcterms:created>
  <dcterms:modified xsi:type="dcterms:W3CDTF">2020-11-12T08:06:05Z</dcterms:modified>
</cp:coreProperties>
</file>