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1"/>
  </p:notesMasterIdLst>
  <p:handoutMasterIdLst>
    <p:handoutMasterId r:id="rId22"/>
  </p:handoutMasterIdLst>
  <p:sldIdLst>
    <p:sldId id="434" r:id="rId2"/>
    <p:sldId id="442" r:id="rId3"/>
    <p:sldId id="441" r:id="rId4"/>
    <p:sldId id="410" r:id="rId5"/>
    <p:sldId id="409" r:id="rId6"/>
    <p:sldId id="443" r:id="rId7"/>
    <p:sldId id="426" r:id="rId8"/>
    <p:sldId id="403" r:id="rId9"/>
    <p:sldId id="444" r:id="rId10"/>
    <p:sldId id="445" r:id="rId11"/>
    <p:sldId id="412" r:id="rId12"/>
    <p:sldId id="446" r:id="rId13"/>
    <p:sldId id="401" r:id="rId14"/>
    <p:sldId id="413" r:id="rId15"/>
    <p:sldId id="447" r:id="rId16"/>
    <p:sldId id="417" r:id="rId17"/>
    <p:sldId id="448" r:id="rId18"/>
    <p:sldId id="449" r:id="rId19"/>
    <p:sldId id="400" r:id="rId20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973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944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91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88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858" algn="l" defTabSz="913944" rtl="0" eaLnBrk="1" latinLnBrk="0" hangingPunct="1"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1830" algn="l" defTabSz="913944" rtl="0" eaLnBrk="1" latinLnBrk="0" hangingPunct="1"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8803" algn="l" defTabSz="913944" rtl="0" eaLnBrk="1" latinLnBrk="0" hangingPunct="1"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5772" algn="l" defTabSz="913944" rtl="0" eaLnBrk="1" latinLnBrk="0" hangingPunct="1"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FF"/>
    <a:srgbClr val="FF6600"/>
    <a:srgbClr val="FF99FF"/>
    <a:srgbClr val="FFFFCC"/>
    <a:srgbClr val="FFFF00"/>
    <a:srgbClr val="FFE8D9"/>
    <a:srgbClr val="F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9848" autoAdjust="0"/>
  </p:normalViewPr>
  <p:slideViewPr>
    <p:cSldViewPr>
      <p:cViewPr>
        <p:scale>
          <a:sx n="95" d="100"/>
          <a:sy n="95" d="100"/>
        </p:scale>
        <p:origin x="-72" y="-174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10.xlsx"/><Relationship Id="rId1" Type="http://schemas.openxmlformats.org/officeDocument/2006/relationships/image" Target="../media/image11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7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источники финансирования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7073.6</c:v>
                </c:pt>
                <c:pt idx="1">
                  <c:v>7203.4</c:v>
                </c:pt>
                <c:pt idx="2">
                  <c:v>-129.80000000000001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7.2981595564442963E-3"/>
                  <c:y val="-3.2841720363094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источники финансирования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7957.4</c:v>
                </c:pt>
                <c:pt idx="1">
                  <c:v>7946.2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718912"/>
        <c:axId val="19720448"/>
        <c:axId val="139012736"/>
      </c:bar3DChart>
      <c:catAx>
        <c:axId val="1971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9720448"/>
        <c:crosses val="autoZero"/>
        <c:auto val="1"/>
        <c:lblAlgn val="ctr"/>
        <c:lblOffset val="100"/>
        <c:noMultiLvlLbl val="0"/>
      </c:catAx>
      <c:valAx>
        <c:axId val="1972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18912"/>
        <c:crosses val="autoZero"/>
        <c:crossBetween val="between"/>
      </c:valAx>
      <c:serAx>
        <c:axId val="13901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972044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55555555558"/>
          <c:y val="1.9067796610169493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0.10243704639650489"/>
          <c:y val="0.11719005848638822"/>
          <c:w val="0.89317180616740122"/>
          <c:h val="0.759834368530020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7595096756925961E-2"/>
                  <c:y val="-0.42862331181725288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0970959678067E-2"/>
                  <c:y val="-0.22608607808241554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1855.8</c:v>
                </c:pt>
                <c:pt idx="1">
                  <c:v>1770.3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987840"/>
        <c:axId val="165989376"/>
        <c:axId val="0"/>
      </c:bar3DChart>
      <c:catAx>
        <c:axId val="16598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5989376"/>
        <c:crosses val="autoZero"/>
        <c:auto val="1"/>
        <c:lblAlgn val="ctr"/>
        <c:lblOffset val="100"/>
        <c:noMultiLvlLbl val="0"/>
      </c:catAx>
      <c:valAx>
        <c:axId val="16598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5987840"/>
        <c:crosses val="autoZero"/>
        <c:crossBetween val="between"/>
      </c:valAx>
      <c:spPr>
        <a:noFill/>
        <a:ln w="27988">
          <a:noFill/>
        </a:ln>
      </c:spPr>
    </c:plotArea>
    <c:plotVisOnly val="1"/>
    <c:dispBlanksAs val="gap"/>
    <c:showDLblsOverMax val="0"/>
  </c:chart>
  <c:txPr>
    <a:bodyPr/>
    <a:lstStyle/>
    <a:p>
      <a:pPr>
        <a:defRPr sz="1982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794123766188034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4706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566673601679772E-2"/>
                  <c:y val="1.319260117374676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4706</c:v>
                </c:pt>
                <c:pt idx="1">
                  <c:v>5288.4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2180398683933903E-2"/>
                  <c:y val="-1.0554080938997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11773272663247E-2"/>
                  <c:y val="-5.277040469498705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2669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2367.6</c:v>
                </c:pt>
                <c:pt idx="1">
                  <c:v>2669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090368"/>
        <c:axId val="162135040"/>
        <c:axId val="0"/>
      </c:bar3DChart>
      <c:catAx>
        <c:axId val="16209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62135040"/>
        <c:crosses val="autoZero"/>
        <c:auto val="1"/>
        <c:lblAlgn val="ctr"/>
        <c:lblOffset val="100"/>
        <c:noMultiLvlLbl val="0"/>
      </c:catAx>
      <c:valAx>
        <c:axId val="16213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62090368"/>
        <c:crosses val="autoZero"/>
        <c:crossBetween val="between"/>
      </c:valAx>
      <c:spPr>
        <a:noFill/>
        <a:ln w="25391">
          <a:noFill/>
        </a:ln>
      </c:spPr>
    </c:plotArea>
    <c:legend>
      <c:legendPos val="r"/>
      <c:layout>
        <c:manualLayout>
          <c:xMode val="edge"/>
          <c:yMode val="edge"/>
          <c:x val="0.70670712551857051"/>
          <c:y val="0.26801008205590171"/>
          <c:w val="0.27527130055073318"/>
          <c:h val="0.46134131565344721"/>
        </c:manualLayout>
      </c:layout>
      <c:overlay val="0"/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ln>
          <a:solidFill>
            <a:srgbClr val="C00000"/>
          </a:solidFill>
        </a:ln>
      </c:spPr>
    </c:sideWall>
    <c:backWall>
      <c:thickness val="0"/>
      <c:spPr>
        <a:ln>
          <a:solidFill>
            <a:srgbClr val="C00000"/>
          </a:solidFill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5.4736196673332224E-3"/>
                  <c:y val="-0.292838673237596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7177922377752E-2"/>
                  <c:y val="-0.36673254405456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947239334666377E-2"/>
                  <c:y val="-0.35304849390327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24539889111074E-2"/>
                  <c:y val="-0.32568039360069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C000"/>
              </a:solidFill>
              <a:ln w="9525"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Отчет 2013</c:v>
                </c:pt>
                <c:pt idx="1">
                  <c:v>Первоначальный
план 2014</c:v>
                </c:pt>
                <c:pt idx="2">
                  <c:v>Уточненный 
план 2014</c:v>
                </c:pt>
                <c:pt idx="3">
                  <c:v>Отчет 2014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2367.6</c:v>
                </c:pt>
                <c:pt idx="1">
                  <c:v>3197.7</c:v>
                </c:pt>
                <c:pt idx="2">
                  <c:v>2866</c:v>
                </c:pt>
                <c:pt idx="3">
                  <c:v>2669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80864"/>
        <c:axId val="13782400"/>
        <c:axId val="0"/>
      </c:bar3DChart>
      <c:catAx>
        <c:axId val="1378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782400"/>
        <c:crosses val="autoZero"/>
        <c:auto val="1"/>
        <c:lblAlgn val="ctr"/>
        <c:lblOffset val="100"/>
        <c:noMultiLvlLbl val="0"/>
      </c:catAx>
      <c:valAx>
        <c:axId val="1378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78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37">
                <a:latin typeface="Times New Roman" pitchFamily="18" charset="0"/>
                <a:cs typeface="Times New Roman" pitchFamily="18" charset="0"/>
              </a:defRPr>
            </a:pPr>
            <a:r>
              <a:rPr lang="en-US" sz="1737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2669,0</a:t>
            </a:r>
            <a:r>
              <a:rPr lang="ru-RU" sz="1737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тыс</a:t>
            </a:r>
            <a:r>
              <a:rPr lang="ru-RU" sz="1737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39324618949160861"/>
          <c:y val="2.065407615682566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84550342487591E-3"/>
          <c:y val="0.10209666732098244"/>
          <c:w val="0.59342416928877595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2669,0 тыс. рублей</c:v>
                </c:pt>
              </c:strCache>
            </c:strRef>
          </c:tx>
          <c:explosion val="20"/>
          <c:dPt>
            <c:idx val="0"/>
            <c:bubble3D val="0"/>
            <c:explosion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bubble3D val="0"/>
            <c:explosion val="9"/>
            <c:spPr>
              <a:solidFill>
                <a:srgbClr val="0000FF"/>
              </a:solidFill>
            </c:spPr>
          </c:dPt>
          <c:dPt>
            <c:idx val="2"/>
            <c:bubble3D val="0"/>
            <c:explosion val="13"/>
            <c:spPr>
              <a:solidFill>
                <a:srgbClr val="CC0066"/>
              </a:solidFill>
            </c:spPr>
          </c:dPt>
          <c:dPt>
            <c:idx val="3"/>
            <c:bubble3D val="0"/>
            <c:explosion val="1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bubble3D val="0"/>
            <c:explosion val="17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5"/>
            <c:bubble3D val="0"/>
            <c:explosion val="7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bubble3D val="0"/>
            <c:explosion val="4"/>
            <c:spPr>
              <a:solidFill>
                <a:srgbClr val="FF0000"/>
              </a:solidFill>
            </c:spPr>
          </c:dPt>
          <c:dPt>
            <c:idx val="7"/>
            <c:bubble3D val="0"/>
            <c:explosion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8"/>
            <c:bubble3D val="0"/>
            <c:explosion val="5"/>
          </c:dPt>
          <c:dPt>
            <c:idx val="9"/>
            <c:bubble3D val="0"/>
          </c:dPt>
          <c:dPt>
            <c:idx val="10"/>
            <c:bubble3D val="0"/>
          </c:dPt>
          <c:dLbls>
            <c:dLbl>
              <c:idx val="0"/>
              <c:layout>
                <c:manualLayout>
                  <c:x val="6.3013342082239715E-2"/>
                  <c:y val="-4.13708561458396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996500726454017E-2"/>
                  <c:y val="-7.49849553452529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786254191688492E-2"/>
                  <c:y val="-9.46758049696664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823284675181124E-2"/>
                  <c:y val="8.6985659425879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207752060009869"/>
                  <c:y val="0.1041117755641630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12292613034119"/>
                  <c:y val="-2.94501075013155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6064195100612416E-2"/>
                  <c:y val="-0.131264330933424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6298186823635123E-2"/>
                  <c:y val="-0.146196075395607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704235264243699E-2"/>
                  <c:y val="-0.137740472563434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0668096403233968E-2"/>
                  <c:y val="-5.22429667967004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0093884630255303E-2"/>
                  <c:y val="-9.2323401557271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38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взымаемый в связи с применением УСН -18,8</c:v>
                </c:pt>
                <c:pt idx="1">
                  <c:v>НДФЛ-670,3</c:v>
                </c:pt>
                <c:pt idx="2">
                  <c:v>Акцизы - 166,5</c:v>
                </c:pt>
                <c:pt idx="3">
                  <c:v>Налог на имущество физических лиц -57,3</c:v>
                </c:pt>
                <c:pt idx="4">
                  <c:v>Госпошлина -3,3</c:v>
                </c:pt>
                <c:pt idx="5">
                  <c:v>Земельный налог -1148,9</c:v>
                </c:pt>
                <c:pt idx="6">
                  <c:v>Аренда земли  -252,6</c:v>
                </c:pt>
                <c:pt idx="7">
                  <c:v>Доходы от продажи активов - 153,8</c:v>
                </c:pt>
                <c:pt idx="8">
                  <c:v>Штрафы, санкции, возмещение ущерба - 66,0</c:v>
                </c:pt>
                <c:pt idx="9">
                  <c:v>Доходы от аренды имущества -94,1</c:v>
                </c:pt>
                <c:pt idx="10">
                  <c:v>Доходы от компенсаций - 37,4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7.0000000000000001E-3</c:v>
                </c:pt>
                <c:pt idx="1">
                  <c:v>0.25109999999999999</c:v>
                </c:pt>
                <c:pt idx="2">
                  <c:v>6.2399999999999997E-2</c:v>
                </c:pt>
                <c:pt idx="3">
                  <c:v>2.1499999999999998E-2</c:v>
                </c:pt>
                <c:pt idx="4">
                  <c:v>1.1999999999999999E-3</c:v>
                </c:pt>
                <c:pt idx="5">
                  <c:v>0.43049999999999999</c:v>
                </c:pt>
                <c:pt idx="6">
                  <c:v>9.4600000000000004E-2</c:v>
                </c:pt>
                <c:pt idx="7">
                  <c:v>5.7599999999999998E-2</c:v>
                </c:pt>
                <c:pt idx="8">
                  <c:v>2.47E-2</c:v>
                </c:pt>
                <c:pt idx="9">
                  <c:v>3.5299999999999998E-2</c:v>
                </c:pt>
                <c:pt idx="10">
                  <c:v>1.4E-2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6314">
          <a:noFill/>
        </a:ln>
      </c:spPr>
    </c:plotArea>
    <c:legend>
      <c:legendPos val="r"/>
      <c:layout>
        <c:manualLayout>
          <c:xMode val="edge"/>
          <c:yMode val="edge"/>
          <c:x val="0.6393692690131888"/>
          <c:y val="9.9214175981450617E-2"/>
          <c:w val="0.35388932965730557"/>
          <c:h val="0.89091376578997561"/>
        </c:manualLayout>
      </c:layout>
      <c:overlay val="0"/>
      <c:txPr>
        <a:bodyPr/>
        <a:lstStyle/>
        <a:p>
          <a:pPr>
            <a:defRPr sz="1243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37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56021027219"/>
          <c:y val="1.9067864603571398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74889867841406E-2"/>
          <c:y val="0.12215320910973086"/>
          <c:w val="0.93281938325991187"/>
          <c:h val="0.75983436853002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5.9114900981377177E-3"/>
                  <c:y val="-5.64341051590054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114900981377177E-3"/>
                  <c:y val="-5.32988770946162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778725245344294E-3"/>
                  <c:y val="-5.956933322339464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2.4</c:v>
                </c:pt>
                <c:pt idx="2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193408"/>
        <c:axId val="162194944"/>
        <c:axId val="0"/>
      </c:bar3DChart>
      <c:catAx>
        <c:axId val="16219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2194944"/>
        <c:crosses val="autoZero"/>
        <c:auto val="1"/>
        <c:lblAlgn val="ctr"/>
        <c:lblOffset val="100"/>
        <c:noMultiLvlLbl val="0"/>
      </c:catAx>
      <c:valAx>
        <c:axId val="162194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2193408"/>
        <c:crosses val="autoZero"/>
        <c:crossBetween val="between"/>
      </c:valAx>
      <c:spPr>
        <a:noFill/>
        <a:ln w="24389">
          <a:noFill/>
        </a:ln>
      </c:spPr>
    </c:plotArea>
    <c:plotVisOnly val="1"/>
    <c:dispBlanksAs val="gap"/>
    <c:showDLblsOverMax val="0"/>
  </c:chart>
  <c:txPr>
    <a:bodyPr/>
    <a:lstStyle/>
    <a:p>
      <a:pPr>
        <a:defRPr sz="1727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4886863105515"/>
          <c:y val="1.9067884620230163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invertIfNegative val="0"/>
          <c:dLbls>
            <c:dLbl>
              <c:idx val="0"/>
              <c:layout>
                <c:manualLayout>
                  <c:x val="1.7004829882927164E-2"/>
                  <c:y val="-3.17117081124542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67149005765153E-2"/>
                  <c:y val="-3.17117081124542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753617543239065E-3"/>
                  <c:y val="-3.459459066813186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5.4</c:v>
                </c:pt>
                <c:pt idx="1">
                  <c:v>4.7</c:v>
                </c:pt>
                <c:pt idx="2">
                  <c:v>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-0.13</c:v>
                </c:pt>
                <c:pt idx="1">
                  <c:v>0.128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432512"/>
        <c:axId val="162607872"/>
        <c:axId val="0"/>
      </c:bar3DChart>
      <c:catAx>
        <c:axId val="1624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2607872"/>
        <c:crosses val="autoZero"/>
        <c:auto val="1"/>
        <c:lblAlgn val="ctr"/>
        <c:lblOffset val="100"/>
        <c:noMultiLvlLbl val="0"/>
      </c:catAx>
      <c:valAx>
        <c:axId val="16260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2432512"/>
        <c:crosses val="autoZero"/>
        <c:crossBetween val="between"/>
      </c:valAx>
      <c:spPr>
        <a:noFill/>
        <a:ln w="26211">
          <a:noFill/>
        </a:ln>
      </c:spPr>
    </c:plotArea>
    <c:plotVisOnly val="1"/>
    <c:dispBlanksAs val="gap"/>
    <c:showDLblsOverMax val="0"/>
  </c:chart>
  <c:txPr>
    <a:bodyPr/>
    <a:lstStyle/>
    <a:p>
      <a:pPr>
        <a:defRPr sz="1856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4736200605158261E-3"/>
          <c:w val="0.95951805712648741"/>
          <c:h val="0.99110536740166177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Расходы за счет средств межбюджетных трансфертов</c:v>
                </c:pt>
                <c:pt idx="1">
                  <c:v>Расходы за счет средств местного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1749.9</c:v>
                </c:pt>
                <c:pt idx="1">
                  <c:v>6196.3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917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7946,2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31257552857283361"/>
          <c:y val="0.87485583679321555"/>
        </c:manualLayout>
      </c:layout>
      <c:overlay val="0"/>
    </c:title>
    <c:autoTitleDeleted val="0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653601413657075E-2"/>
          <c:w val="0.74406052912110454"/>
          <c:h val="0.74676821799826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7957,4 тыс. рублей</c:v>
                </c:pt>
              </c:strCache>
            </c:strRef>
          </c:tx>
          <c:dPt>
            <c:idx val="0"/>
            <c:bubble3D val="0"/>
            <c:explosion val="20"/>
            <c:spPr>
              <a:solidFill>
                <a:srgbClr val="00FF00"/>
              </a:solidFill>
            </c:spPr>
          </c:dPt>
          <c:dPt>
            <c:idx val="1"/>
            <c:bubble3D val="0"/>
            <c:explosion val="18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11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explosion val="11"/>
            <c:spPr>
              <a:solidFill>
                <a:srgbClr val="660066"/>
              </a:solidFill>
            </c:spPr>
          </c:dPt>
          <c:dPt>
            <c:idx val="4"/>
            <c:bubble3D val="0"/>
            <c:explosion val="6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bubble3D val="0"/>
            <c:explosion val="6"/>
            <c:spPr>
              <a:solidFill>
                <a:srgbClr val="0000FF"/>
              </a:solidFill>
            </c:spPr>
          </c:dPt>
          <c:dPt>
            <c:idx val="6"/>
            <c:bubble3D val="0"/>
            <c:explosion val="12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1.1807407163874871E-2"/>
                  <c:y val="-0.10678988043161276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915617686729545"/>
                  <c:y val="-6.21212965782907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039339921398229E-2"/>
                  <c:y val="1.87972875986738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7929005119833961"/>
                  <c:y val="0.1633525329166159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.2745312395717529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251558050596937"/>
                  <c:y val="1.9410755827915235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3439466715045706"/>
                  <c:y val="-7.448688248016106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0010893210373753"/>
                  <c:y val="-8.55954724409449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5994057873759934E-3"/>
                  <c:y val="-9.409346083366956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4486836490604433E-2"/>
                  <c:y val="8.4997249301617308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ln cmpd="sng"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Соцполитика -46,7</c:v>
                </c:pt>
                <c:pt idx="1">
                  <c:v>Национальная оборона - 62,0</c:v>
                </c:pt>
                <c:pt idx="2">
                  <c:v>Культура, кинематография -1770,3,0</c:v>
                </c:pt>
                <c:pt idx="3">
                  <c:v>Нацэкономика - 327,5</c:v>
                </c:pt>
                <c:pt idx="4">
                  <c:v>ЖКХ - 1928,4</c:v>
                </c:pt>
                <c:pt idx="5">
                  <c:v>Общегосударственные вопросы - 3773,3</c:v>
                </c:pt>
                <c:pt idx="6">
                  <c:v>Нацбезопасность -38,0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2.8E-3</c:v>
                </c:pt>
                <c:pt idx="1">
                  <c:v>6.4999999999999997E-3</c:v>
                </c:pt>
                <c:pt idx="2">
                  <c:v>0.18459999999999999</c:v>
                </c:pt>
                <c:pt idx="3">
                  <c:v>1.0746</c:v>
                </c:pt>
                <c:pt idx="4">
                  <c:v>0.4798</c:v>
                </c:pt>
                <c:pt idx="5">
                  <c:v>0.2089</c:v>
                </c:pt>
                <c:pt idx="6">
                  <c:v>8.9999999999999993E-3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054">
          <a:noFill/>
        </a:ln>
      </c:spPr>
    </c:plotArea>
    <c:legend>
      <c:legendPos val="r"/>
      <c:layout>
        <c:manualLayout>
          <c:xMode val="edge"/>
          <c:yMode val="edge"/>
          <c:x val="0.69584568827231319"/>
          <c:y val="1.5748745283703416E-2"/>
          <c:w val="0.29302237511007811"/>
          <c:h val="0.9413096953148179"/>
        </c:manualLayout>
      </c:layout>
      <c:overlay val="0"/>
      <c:txPr>
        <a:bodyPr/>
        <a:lstStyle/>
        <a:p>
          <a:pPr>
            <a:defRPr sz="149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917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/>
              <a:t>Всего расходов на социально-культурную сферу - 1817</a:t>
            </a:r>
            <a:r>
              <a:rPr lang="ru-RU" sz="1600" baseline="0" dirty="0" smtClean="0"/>
              <a:t> </a:t>
            </a:r>
            <a:r>
              <a:rPr lang="ru-RU" sz="1600" dirty="0" smtClean="0"/>
              <a:t> </a:t>
            </a:r>
            <a:r>
              <a:rPr lang="ru-RU" sz="1600" dirty="0"/>
              <a:t>тыс. рублей</a:t>
            </a:r>
          </a:p>
        </c:rich>
      </c:tx>
      <c:layout>
        <c:manualLayout>
          <c:xMode val="edge"/>
          <c:yMode val="edge"/>
          <c:x val="0.15569719306550481"/>
          <c:y val="2.76190430266704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471947561382069E-2"/>
          <c:y val="0.14660471691097132"/>
          <c:w val="0.64597943223699783"/>
          <c:h val="0.640164915916673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1817.0 тыс. рублей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1"/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0.1511496307173599"/>
                  <c:y val="-3.3115844057503125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044142438279804"/>
                  <c:y val="7.790583171786316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199606573186702E-2"/>
                  <c:y val="6.478416684400939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270600462834284E-3"/>
                  <c:y val="-5.138702794736343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8540956583171265E-2"/>
                  <c:y val="-6.481040259248309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218065055304626E-2"/>
                  <c:y val="-3.5243741324591841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2839277525272E-3"/>
                  <c:y val="-3.348055035384286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081133218008394E-2"/>
                  <c:y val="2.788328070642764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5994057873759934E-3"/>
                  <c:y val="-9.409346083366962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4486836490604433E-2"/>
                  <c:y val="8.4997249301617343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ln cmpd="sng"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Социальная политика</c:v>
                </c:pt>
                <c:pt idx="1">
                  <c:v>Культура, кинематография 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2.5700000000000001E-2</c:v>
                </c:pt>
                <c:pt idx="1">
                  <c:v>0.97399999999999998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986">
          <a:noFill/>
        </a:ln>
      </c:spPr>
    </c:plotArea>
    <c:legend>
      <c:legendPos val="r"/>
      <c:layout>
        <c:manualLayout>
          <c:xMode val="edge"/>
          <c:yMode val="edge"/>
          <c:x val="0.62526385151223185"/>
          <c:y val="0.72368068819851317"/>
          <c:w val="0.36630364242444369"/>
          <c:h val="0.17137517822858467"/>
        </c:manualLayout>
      </c:layout>
      <c:overlay val="0"/>
      <c:txPr>
        <a:bodyPr/>
        <a:lstStyle/>
        <a:p>
          <a:pPr>
            <a:defRPr sz="1762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982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0.22881</cdr:x>
      <cdr:y>0.21372</cdr:y>
    </cdr:from>
    <cdr:to>
      <cdr:x>0.28814</cdr:x>
      <cdr:y>0.29797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944216" y="1096083"/>
          <a:ext cx="504056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FF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0.42373</cdr:x>
      <cdr:y>0.21372</cdr:y>
    </cdr:from>
    <cdr:to>
      <cdr:x>0.46924</cdr:x>
      <cdr:y>0.28393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3600400" y="1096083"/>
          <a:ext cx="386732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FF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0.58475</cdr:x>
      <cdr:y>0.56474</cdr:y>
    </cdr:from>
    <cdr:to>
      <cdr:x>0.63559</cdr:x>
      <cdr:y>0.63494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4968552" y="2896283"/>
          <a:ext cx="432048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FF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0.5339</cdr:x>
      <cdr:y>0.53666</cdr:y>
    </cdr:from>
    <cdr:to>
      <cdr:x>0.61017</cdr:x>
      <cdr:y>0.57878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536504" y="2752267"/>
          <a:ext cx="648072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+141,</a:t>
          </a:r>
          <a:r>
            <a:rPr lang="ru-RU" dirty="0" smtClean="0"/>
            <a:t>0</a:t>
          </a:r>
          <a:endParaRPr lang="ru-RU" dirty="0"/>
        </a:p>
      </cdr:txBody>
    </cdr:sp>
  </cdr:relSizeAnchor>
  <cdr:relSizeAnchor xmlns:cdr="http://schemas.openxmlformats.org/drawingml/2006/chartDrawing">
    <cdr:from>
      <cdr:x>0.35593</cdr:x>
      <cdr:y>0.21372</cdr:y>
    </cdr:from>
    <cdr:to>
      <cdr:x>0.4322</cdr:x>
      <cdr:y>0.25584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024336" y="1096083"/>
          <a:ext cx="648072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+742,8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0.16102</cdr:x>
      <cdr:y>0.21372</cdr:y>
    </cdr:from>
    <cdr:to>
      <cdr:x>0.23729</cdr:x>
      <cdr:y>0.25584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1368152" y="1096083"/>
          <a:ext cx="648072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+883,8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0.24966</cdr:x>
      <cdr:y>0.67086</cdr:y>
    </cdr:from>
    <cdr:to>
      <cdr:x>0.34255</cdr:x>
      <cdr:y>0.75028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>
          <a:off x="2114689" y="3152065"/>
          <a:ext cx="786835" cy="37314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0.53343</cdr:x>
      <cdr:y>0.40213</cdr:y>
    </cdr:from>
    <cdr:to>
      <cdr:x>0.69894</cdr:x>
      <cdr:y>0.74016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382294" y="1771509"/>
          <a:ext cx="1359717" cy="148912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FF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0.2545</cdr:x>
      <cdr:y>0.69511</cdr:y>
    </cdr:from>
    <cdr:to>
      <cdr:x>0.34222</cdr:x>
      <cdr:y>0.76804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090771" y="3062196"/>
          <a:ext cx="720647" cy="321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13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0.56774</cdr:x>
      <cdr:y>0.66739</cdr:y>
    </cdr:from>
    <cdr:to>
      <cdr:x>0.67589</cdr:x>
      <cdr:y>0.72482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64169" y="2940077"/>
          <a:ext cx="888473" cy="252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+12,8%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0.02069</cdr:x>
      <cdr:y>0.49459</cdr:y>
    </cdr:from>
    <cdr:to>
      <cdr:x>0.14483</cdr:x>
      <cdr:y>0.55666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229509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1"/>
              </a:solidFill>
            </a:rPr>
            <a:t>1749,9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0.23793</cdr:x>
      <cdr:y>0.47907</cdr:y>
    </cdr:from>
    <cdr:to>
      <cdr:x>0.35173</cdr:x>
      <cdr:y>0.58769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6184" y="2223088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1"/>
              </a:solidFill>
            </a:rPr>
            <a:t>6196,3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0.76553</cdr:x>
      <cdr:y>0.44803</cdr:y>
    </cdr:from>
    <cdr:to>
      <cdr:x>0.86898</cdr:x>
      <cdr:y>0.54114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28592" y="2079072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1"/>
              </a:solidFill>
            </a:rPr>
            <a:t>6196,3</a:t>
          </a:r>
          <a:endParaRPr lang="ru-RU" sz="1100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0.56818</cdr:x>
      <cdr:y>0.3493</cdr:y>
    </cdr:from>
    <cdr:to>
      <cdr:x>0.70408</cdr:x>
      <cdr:y>0.43372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600400" y="1656184"/>
          <a:ext cx="861139" cy="400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-4,6%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</cdr:x>
      <cdr:y>0.28855</cdr:y>
    </cdr:from>
    <cdr:to>
      <cdr:x>0.67321</cdr:x>
      <cdr:y>0.50413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>
          <a:off x="3168352" y="1368152"/>
          <a:ext cx="1097606" cy="102212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</cdr:y>
    </cdr:from>
    <cdr:to>
      <cdr:x>0.18571</cdr:x>
      <cdr:y>0.1535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fld id="{06709760-EB72-403B-A676-E95E83AC87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0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fld id="{A4CDDCBA-9F74-40EA-BB85-B64EE4DAC7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8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9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9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91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8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858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30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03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72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06750" y="509588"/>
            <a:ext cx="3517900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6BC8D-E994-4C0F-A142-BA011FA7077B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06750" y="509588"/>
            <a:ext cx="3517900" cy="254793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9219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9220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65" tIns="45483" rIns="90965" bIns="45483" anchor="b"/>
          <a:lstStyle/>
          <a:p>
            <a:pPr algn="r" defTabSz="909638" eaLnBrk="1" hangingPunct="1"/>
            <a:fld id="{6E03BAAA-BD1E-434B-A555-C988F9A4BC3B}" type="slidenum">
              <a:rPr lang="en-US" sz="1200" b="0" i="0">
                <a:latin typeface="Calibri" pitchFamily="34" charset="0"/>
              </a:rPr>
              <a:pPr algn="r" defTabSz="909638" eaLnBrk="1" hangingPunct="1"/>
              <a:t>7</a:t>
            </a:fld>
            <a:endParaRPr lang="en-US" sz="1200" b="0" i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48039" y="362941"/>
            <a:ext cx="9742245" cy="683228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7970" y="478689"/>
            <a:ext cx="9485050" cy="342777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4838" y="2006861"/>
            <a:ext cx="8874840" cy="2016337"/>
          </a:xfrm>
        </p:spPr>
        <p:txBody>
          <a:bodyPr lIns="51409" rIns="51409" bIns="51409"/>
          <a:lstStyle>
            <a:lvl1pPr algn="r">
              <a:defRPr sz="51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824838" y="4062919"/>
            <a:ext cx="8874840" cy="1008168"/>
          </a:xfrm>
        </p:spPr>
        <p:txBody>
          <a:bodyPr lIns="205638" tIns="0"/>
          <a:lstStyle>
            <a:lvl1pPr marL="41128" indent="0" algn="r">
              <a:spcBef>
                <a:spcPts val="0"/>
              </a:spcBef>
              <a:buNone/>
              <a:defRPr sz="2300">
                <a:solidFill>
                  <a:schemeClr val="bg2">
                    <a:shade val="25000"/>
                  </a:schemeClr>
                </a:solidFill>
              </a:defRPr>
            </a:lvl1pPr>
            <a:lvl2pPr marL="514092" indent="0" algn="ctr">
              <a:buNone/>
            </a:lvl2pPr>
            <a:lvl3pPr marL="1028186" indent="0" algn="ctr">
              <a:buNone/>
            </a:lvl3pPr>
            <a:lvl4pPr marL="1542279" indent="0" algn="ctr">
              <a:buNone/>
            </a:lvl4pPr>
            <a:lvl5pPr marL="2056372" indent="0" algn="ctr">
              <a:buNone/>
            </a:lvl5pPr>
            <a:lvl6pPr marL="2570464" indent="0" algn="ctr">
              <a:buNone/>
            </a:lvl6pPr>
            <a:lvl7pPr marL="3084559" indent="0" algn="ctr">
              <a:buNone/>
            </a:lvl7pPr>
            <a:lvl8pPr marL="3598650" indent="0" algn="ctr">
              <a:buNone/>
            </a:lvl8pPr>
            <a:lvl9pPr marL="4112742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0B5FE-7828-4B2D-8EA7-9DF4823F6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254" y="5494518"/>
            <a:ext cx="9344684" cy="1159394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4254" y="584740"/>
            <a:ext cx="9344684" cy="461741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A1AA-8FB7-486E-8FD5-D0A6B2B9F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588109"/>
            <a:ext cx="2262214" cy="5796967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058" y="588107"/>
            <a:ext cx="6786642" cy="579696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D5198-9771-4EA1-89D7-53DA6A7A3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82638" y="671514"/>
            <a:ext cx="8875712" cy="6049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61862-66DC-4A38-9CDE-8D91645625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254" y="5494518"/>
            <a:ext cx="9344684" cy="1159394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254" y="584740"/>
            <a:ext cx="9344684" cy="461741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E73B-0E40-464F-9F3A-EE637C17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48039" y="362941"/>
            <a:ext cx="9742245" cy="683228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7970" y="478690"/>
            <a:ext cx="9485050" cy="478651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74" y="5434027"/>
            <a:ext cx="9344684" cy="746045"/>
          </a:xfrm>
        </p:spPr>
        <p:txBody>
          <a:bodyPr lIns="102819" bIns="0" anchor="b"/>
          <a:lstStyle>
            <a:lvl1pPr algn="l">
              <a:buNone/>
              <a:defRPr sz="41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774" y="6201258"/>
            <a:ext cx="9344684" cy="463757"/>
          </a:xfrm>
        </p:spPr>
        <p:txBody>
          <a:bodyPr lIns="133665" tIns="0" anchor="t"/>
          <a:lstStyle>
            <a:lvl1pPr marL="0" marR="41128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9472E-7D0F-4A6F-A9FE-97D0C01CC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7310" y="584738"/>
            <a:ext cx="4489625" cy="483920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29864" y="584738"/>
            <a:ext cx="4489625" cy="483920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41F8D-2EEF-43B4-8D75-D6DE079EA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254" y="5494518"/>
            <a:ext cx="9344684" cy="1159394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355" y="638857"/>
            <a:ext cx="4489625" cy="873395"/>
          </a:xfrm>
        </p:spPr>
        <p:txBody>
          <a:bodyPr lIns="164509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12034" y="638857"/>
            <a:ext cx="4489625" cy="873395"/>
          </a:xfrm>
        </p:spPr>
        <p:txBody>
          <a:bodyPr lIns="154227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93355" y="1596266"/>
            <a:ext cx="4489625" cy="3847843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12034" y="1596266"/>
            <a:ext cx="4489625" cy="3847843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FF347-BA03-49FC-B1B5-AFA71E38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62C95-9E2E-4771-A9FC-D694D76DD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8039" y="362941"/>
            <a:ext cx="9742245" cy="683228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3977C-F926-4B1E-AD27-ADDB77348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407" y="588098"/>
            <a:ext cx="3393321" cy="1008168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479" y="1596269"/>
            <a:ext cx="3393321" cy="4637434"/>
          </a:xfrm>
        </p:spPr>
        <p:txBody>
          <a:bodyPr lIns="102819"/>
          <a:lstStyle>
            <a:lvl1pPr marL="20564" marR="20564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69372" y="1025527"/>
            <a:ext cx="5282335" cy="520887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94112-CFA9-48F5-B61C-4F0921BC9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48039" y="362941"/>
            <a:ext cx="9742245" cy="683228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308692" y="478684"/>
            <a:ext cx="2654328" cy="4788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4" y="5526024"/>
            <a:ext cx="9396889" cy="1159394"/>
          </a:xfrm>
        </p:spPr>
        <p:txBody>
          <a:bodyPr anchor="t"/>
          <a:lstStyle>
            <a:lvl1pPr algn="l">
              <a:buNone/>
              <a:defRPr sz="41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379385" y="588098"/>
            <a:ext cx="2558042" cy="4643352"/>
          </a:xfrm>
        </p:spPr>
        <p:txBody>
          <a:bodyPr lIns="102819"/>
          <a:lstStyle>
            <a:lvl1pPr marL="51409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4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82CB0-1DA4-484F-8ED6-F821DA9CA2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1263" y="480454"/>
            <a:ext cx="6765760" cy="4788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8039" y="362941"/>
            <a:ext cx="9742245" cy="683228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7970" y="478684"/>
            <a:ext cx="9485050" cy="604901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19" tIns="51409" rIns="102819" bIns="514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74254" y="5496844"/>
            <a:ext cx="9344684" cy="1159394"/>
          </a:xfrm>
          <a:prstGeom prst="rect">
            <a:avLst/>
          </a:prstGeom>
        </p:spPr>
        <p:txBody>
          <a:bodyPr vert="horz" lIns="102819" tIns="51409" rIns="102819" bIns="51409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4254" y="584740"/>
            <a:ext cx="9344684" cy="4617411"/>
          </a:xfrm>
          <a:prstGeom prst="rect">
            <a:avLst/>
          </a:prstGeom>
        </p:spPr>
        <p:txBody>
          <a:bodyPr vert="horz" lIns="205638" tIns="102819" rIns="102819" bIns="51409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311967" y="6738632"/>
            <a:ext cx="2610247" cy="402567"/>
          </a:xfrm>
          <a:prstGeom prst="rect">
            <a:avLst/>
          </a:prstGeom>
        </p:spPr>
        <p:txBody>
          <a:bodyPr vert="horz" lIns="102819" tIns="51409" rIns="102819" bIns="51409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922214" y="6738632"/>
            <a:ext cx="2610247" cy="402567"/>
          </a:xfrm>
          <a:prstGeom prst="rect">
            <a:avLst/>
          </a:prstGeom>
        </p:spPr>
        <p:txBody>
          <a:bodyPr vert="horz" lIns="102819" tIns="51409" rIns="102819" bIns="51409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532459" y="6738632"/>
            <a:ext cx="522049" cy="402567"/>
          </a:xfrm>
          <a:prstGeom prst="rect">
            <a:avLst/>
          </a:prstGeom>
        </p:spPr>
        <p:txBody>
          <a:bodyPr vert="horz" lIns="102819" tIns="51409" rIns="102819" bIns="51409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883229-7768-4580-97C4-B6D4EED6A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8173" indent="-298173" algn="l" rtl="0" eaLnBrk="1" latinLnBrk="0" hangingPunct="1">
        <a:spcBef>
          <a:spcPts val="281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16912" indent="-226202" algn="l" rtl="0" eaLnBrk="1" latinLnBrk="0" hangingPunct="1">
        <a:spcBef>
          <a:spcPts val="281"/>
        </a:spcBef>
        <a:buClr>
          <a:schemeClr val="accent1"/>
        </a:buClr>
        <a:buSzPct val="100000"/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84239" indent="-205638" algn="l" rtl="0" eaLnBrk="1" latinLnBrk="0" hangingPunct="1">
        <a:spcBef>
          <a:spcPts val="281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1568" indent="-205638" algn="l" rtl="0" eaLnBrk="1" latinLnBrk="0" hangingPunct="1">
        <a:spcBef>
          <a:spcPts val="259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39460" indent="-205638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5943" indent="-205638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2426" indent="-205638" algn="l" rtl="0" eaLnBrk="1" latinLnBrk="0" hangingPunct="1">
        <a:spcBef>
          <a:spcPts val="28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190" indent="-205638" algn="l" rtl="0" eaLnBrk="1" latinLnBrk="0" hangingPunct="1">
        <a:spcBef>
          <a:spcPts val="28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16237" indent="-205638" algn="l" rtl="0" eaLnBrk="1" latinLnBrk="0" hangingPunct="1">
        <a:spcBef>
          <a:spcPts val="28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0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8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22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0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45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98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2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1.doc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450850" y="207964"/>
            <a:ext cx="9537700" cy="667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spcBef>
                <a:spcPct val="50000"/>
              </a:spcBef>
            </a:pPr>
            <a:endParaRPr lang="ru-RU" i="0"/>
          </a:p>
          <a:p>
            <a:pPr algn="ctr" defTabSz="1028186" eaLnBrk="1" hangingPunct="1">
              <a:lnSpc>
                <a:spcPct val="50000"/>
              </a:lnSpc>
              <a:spcBef>
                <a:spcPct val="50000"/>
              </a:spcBef>
            </a:pPr>
            <a:endParaRPr lang="ru-RU" sz="1800" i="0"/>
          </a:p>
          <a:p>
            <a:pPr algn="ctr" defTabSz="1028186" eaLnBrk="1" hangingPunct="1">
              <a:lnSpc>
                <a:spcPct val="50000"/>
              </a:lnSpc>
              <a:spcBef>
                <a:spcPct val="50000"/>
              </a:spcBef>
            </a:pPr>
            <a:endParaRPr lang="ru-RU" sz="1800" i="0"/>
          </a:p>
          <a:p>
            <a:pPr algn="ctr" defTabSz="1028186" eaLnBrk="1" hangingPunct="1">
              <a:lnSpc>
                <a:spcPct val="50000"/>
              </a:lnSpc>
              <a:spcBef>
                <a:spcPct val="50000"/>
              </a:spcBef>
            </a:pPr>
            <a:endParaRPr lang="ru-RU" sz="1800" i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935" y="828681"/>
            <a:ext cx="10081666" cy="467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2819" tIns="51409" rIns="102819" bIns="51409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исполнении бюджета Андреевского сельского поселения Дубовского 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2014 год</a:t>
            </a:r>
            <a:endParaRPr lang="ru-RU" sz="5400" b="0" i="0" dirty="0">
              <a:solidFill>
                <a:schemeClr val="accent2"/>
              </a:solidFill>
            </a:endParaRPr>
          </a:p>
        </p:txBody>
      </p:sp>
      <p:sp>
        <p:nvSpPr>
          <p:cNvPr id="4100" name="Rectangle 4" descr="30%"/>
          <p:cNvSpPr>
            <a:spLocks noChangeArrowheads="1"/>
          </p:cNvSpPr>
          <p:nvPr/>
        </p:nvSpPr>
        <p:spPr bwMode="auto">
          <a:xfrm rot="10800000" flipV="1">
            <a:off x="612781" y="6229350"/>
            <a:ext cx="6119813" cy="59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2819" tIns="51409" rIns="102819" bIns="51409">
            <a:spAutoFit/>
          </a:bodyPr>
          <a:lstStyle/>
          <a:p>
            <a:pPr algn="ctr" defTabSz="1028186" eaLnBrk="1" hangingPunct="1"/>
            <a:r>
              <a:rPr lang="ru-RU" dirty="0"/>
              <a:t>Докладчик: начальник </a:t>
            </a:r>
            <a:r>
              <a:rPr lang="ru-RU" dirty="0" smtClean="0"/>
              <a:t>сектора экономики и финансов</a:t>
            </a:r>
            <a:endParaRPr lang="ru-RU" dirty="0"/>
          </a:p>
          <a:p>
            <a:pPr algn="ctr" defTabSz="1028186" eaLnBrk="1" hangingPunct="1"/>
            <a:r>
              <a:rPr lang="ru-RU" dirty="0"/>
              <a:t>                      </a:t>
            </a:r>
            <a:r>
              <a:rPr lang="ru-RU" dirty="0" err="1" smtClean="0"/>
              <a:t>Лондарь</a:t>
            </a:r>
            <a:r>
              <a:rPr lang="ru-RU" dirty="0" smtClean="0"/>
              <a:t> Анастасия Викторовна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7447E-D172-4E91-9CEB-F7C51178CB90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852208"/>
              </p:ext>
            </p:extLst>
          </p:nvPr>
        </p:nvGraphicFramePr>
        <p:xfrm>
          <a:off x="1527176" y="1839919"/>
          <a:ext cx="8248650" cy="3887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522049" y="588099"/>
            <a:ext cx="9222873" cy="84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Андреевского сельского поселения Дубовского района</a:t>
            </a: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8004757" y="1848315"/>
            <a:ext cx="1392132" cy="41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0" i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altLang="ru-RU" sz="2000" b="0" i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9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34989" y="157168"/>
            <a:ext cx="8870950" cy="93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АНДРЕЕВСКОГО СЕЛЬСКОГОП ПОСЕЛЕНИЯ ДУБОВСКОГО РАЙОНА</a:t>
            </a:r>
          </a:p>
          <a:p>
            <a:pPr algn="ctr" eaLnBrk="1" hangingPunct="1">
              <a:defRPr/>
            </a:pPr>
            <a:r>
              <a:rPr lang="ru-RU" sz="18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2014 год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934452" y="1065217"/>
            <a:ext cx="1268413" cy="35008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млн.руб.</a:t>
            </a:r>
          </a:p>
        </p:txBody>
      </p:sp>
      <p:graphicFrame>
        <p:nvGraphicFramePr>
          <p:cNvPr id="143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297973"/>
              </p:ext>
            </p:extLst>
          </p:nvPr>
        </p:nvGraphicFramePr>
        <p:xfrm>
          <a:off x="671513" y="975484"/>
          <a:ext cx="8440737" cy="544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Document" r:id="rId4" imgW="10662418" imgH="6887643" progId="Word.Document.8">
                  <p:embed/>
                </p:oleObj>
              </mc:Choice>
              <mc:Fallback>
                <p:oleObj name="Document" r:id="rId4" imgW="10662418" imgH="6887643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1230" t="7620" r="10709" b="21825"/>
                      <a:stretch>
                        <a:fillRect/>
                      </a:stretch>
                    </p:blipFill>
                    <p:spPr bwMode="auto">
                      <a:xfrm>
                        <a:off x="671513" y="975484"/>
                        <a:ext cx="8440737" cy="544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1849444" y="3420591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395" tIns="45698" rIns="91395" bIns="45698"/>
          <a:lstStyle/>
          <a:p>
            <a:endParaRPr lang="ru-RU"/>
          </a:p>
        </p:txBody>
      </p:sp>
      <p:graphicFrame>
        <p:nvGraphicFramePr>
          <p:cNvPr id="1434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356540"/>
              </p:ext>
            </p:extLst>
          </p:nvPr>
        </p:nvGraphicFramePr>
        <p:xfrm>
          <a:off x="323950" y="5652844"/>
          <a:ext cx="9878913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Document" r:id="rId7" imgW="10621397" imgH="7639684" progId="Word.Document.8">
                  <p:embed/>
                </p:oleObj>
              </mc:Choice>
              <mc:Fallback>
                <p:oleObj name="Document" r:id="rId7" imgW="10621397" imgH="7639684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30" t="76093" r="4565"/>
                      <a:stretch>
                        <a:fillRect/>
                      </a:stretch>
                    </p:blipFill>
                    <p:spPr bwMode="auto">
                      <a:xfrm>
                        <a:off x="323950" y="5652844"/>
                        <a:ext cx="9878913" cy="174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9496425" y="4"/>
            <a:ext cx="985838" cy="64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400"/>
          </a:p>
          <a:p>
            <a:pPr eaLnBrk="1" hangingPunct="1">
              <a:spcBef>
                <a:spcPct val="50000"/>
              </a:spcBef>
            </a:pPr>
            <a:endParaRPr lang="ru-RU" sz="140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8839200" y="1081088"/>
            <a:ext cx="1231900" cy="398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02819" tIns="51409" rIns="102819" bIns="51409" anchor="ctr"/>
          <a:lstStyle/>
          <a:p>
            <a:pPr eaLnBrk="1" hangingPunct="1"/>
            <a:endParaRPr lang="ru-RU" sz="1800" b="0" i="0"/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8591554" y="873125"/>
            <a:ext cx="15462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тыс. рублей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3564310" y="3060551"/>
            <a:ext cx="288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 стрелкой 16"/>
          <p:cNvCxnSpPr>
            <a:stCxn id="14342" idx="0"/>
          </p:cNvCxnSpPr>
          <p:nvPr/>
        </p:nvCxnSpPr>
        <p:spPr bwMode="auto">
          <a:xfrm>
            <a:off x="1849438" y="3420591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14342" idx="1"/>
          </p:cNvCxnSpPr>
          <p:nvPr/>
        </p:nvCxnSpPr>
        <p:spPr bwMode="auto">
          <a:xfrm>
            <a:off x="7934325" y="3420598"/>
            <a:ext cx="0" cy="4320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>
            <a:off x="5076478" y="3060551"/>
            <a:ext cx="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AA67C-DDA7-49BA-A9C5-13DA415B7DF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189208"/>
              </p:ext>
            </p:extLst>
          </p:nvPr>
        </p:nvGraphicFramePr>
        <p:xfrm>
          <a:off x="1060291" y="1817588"/>
          <a:ext cx="8470276" cy="469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683993" y="828303"/>
            <a:ext cx="9222873" cy="53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8004757" y="1848315"/>
            <a:ext cx="1392132" cy="41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0" i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altLang="ru-RU" sz="2000" b="0" i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8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26" y="354012"/>
            <a:ext cx="10440988" cy="65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19" tIns="51409" rIns="102819" bIns="51409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800" i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ХАРАКТЕРИСТИКИ РАСХОДОВ</a:t>
            </a:r>
            <a:br>
              <a:rPr lang="ru-RU" sz="1800" i="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800" i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МЕСТНОГО БЮДЖЕТА за 2014 год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755063" y="763593"/>
            <a:ext cx="1400175" cy="3808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102819" tIns="51409" rIns="102819" bIns="51409">
            <a:spAutoFit/>
          </a:bodyPr>
          <a:lstStyle/>
          <a:p>
            <a:pPr defTabSz="1028186" eaLnBrk="1" hangingPunct="1">
              <a:spcBef>
                <a:spcPct val="50000"/>
              </a:spcBef>
            </a:pPr>
            <a:r>
              <a:rPr lang="ru-RU" sz="1800"/>
              <a:t>тыс.рублей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34271" y="7014484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8" rIns="91395" bIns="45698" anchor="ctr"/>
          <a:lstStyle/>
          <a:p>
            <a:pPr algn="ctr" eaLnBrk="1" hangingPunct="1"/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091067" y="6988175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8" rIns="91395" bIns="45698" anchor="ctr"/>
          <a:lstStyle/>
          <a:p>
            <a:pPr algn="ctr" eaLnBrk="1" hangingPunct="1"/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865149" y="6988175"/>
            <a:ext cx="163513" cy="158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8" rIns="91395" bIns="45698" anchor="ctr"/>
          <a:lstStyle/>
          <a:p>
            <a:pPr algn="ctr" eaLnBrk="1" hangingPunct="1"/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113588" y="6897771"/>
            <a:ext cx="2628900" cy="31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19" tIns="51409" rIns="102819" bIns="51409">
            <a:spAutoFit/>
          </a:bodyPr>
          <a:lstStyle/>
          <a:p>
            <a:pPr defTabSz="1028186" eaLnBrk="1" hangingPunct="1">
              <a:spcBef>
                <a:spcPct val="50000"/>
              </a:spcBef>
            </a:pPr>
            <a:r>
              <a:rPr lang="ru-RU" sz="1400" i="0" dirty="0">
                <a:latin typeface="Verdana" pitchFamily="34" charset="0"/>
                <a:cs typeface="Times New Roman" pitchFamily="18" charset="0"/>
              </a:rPr>
              <a:t>Кассовое исполнение</a:t>
            </a:r>
            <a:endParaRPr lang="ru-RU" sz="1400" b="0" i="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344711" y="6897771"/>
            <a:ext cx="2208213" cy="31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19" tIns="51409" rIns="102819" bIns="51409">
            <a:spAutoFit/>
          </a:bodyPr>
          <a:lstStyle/>
          <a:p>
            <a:pPr defTabSz="1028186" eaLnBrk="1" hangingPunct="1">
              <a:spcBef>
                <a:spcPct val="50000"/>
              </a:spcBef>
            </a:pPr>
            <a:r>
              <a:rPr lang="ru-RU" sz="1400" i="0" dirty="0">
                <a:latin typeface="Verdana" pitchFamily="34" charset="0"/>
                <a:cs typeface="Times New Roman" pitchFamily="18" charset="0"/>
              </a:rPr>
              <a:t>Уточненный план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27115" y="6934200"/>
            <a:ext cx="2714625" cy="31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19" tIns="51409" rIns="102819" bIns="51409">
            <a:spAutoFit/>
          </a:bodyPr>
          <a:lstStyle/>
          <a:p>
            <a:pPr defTabSz="1028186" eaLnBrk="1" hangingPunct="1">
              <a:spcBef>
                <a:spcPct val="50000"/>
              </a:spcBef>
            </a:pPr>
            <a:r>
              <a:rPr lang="ru-RU" sz="1400" i="0" dirty="0">
                <a:latin typeface="Verdana" pitchFamily="34" charset="0"/>
                <a:cs typeface="Times New Roman" pitchFamily="18" charset="0"/>
              </a:rPr>
              <a:t>Первоначальный план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3368675" y="6143625"/>
            <a:ext cx="1808164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8" rIns="91395" bIns="45698" anchor="ctr"/>
          <a:lstStyle/>
          <a:p>
            <a:pPr algn="ctr" eaLnBrk="1" hangingPunct="1"/>
            <a:endParaRPr lang="ru-RU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rot="10774338" flipV="1">
            <a:off x="5176839" y="6143626"/>
            <a:ext cx="1722436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8" rIns="91395" bIns="45698" anchor="ctr"/>
          <a:lstStyle/>
          <a:p>
            <a:pPr algn="ctr" eaLnBrk="1" hangingPunct="1"/>
            <a:endParaRPr lang="ru-RU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19" tIns="51409" rIns="102819" bIns="51409">
            <a:spAutoFit/>
          </a:bodyPr>
          <a:lstStyle/>
          <a:p>
            <a:pPr algn="ctr" defTabSz="1028186" eaLnBrk="1" hangingPunct="1">
              <a:spcBef>
                <a:spcPct val="50000"/>
              </a:spcBef>
            </a:pPr>
            <a:r>
              <a:rPr lang="ru-RU" i="0" dirty="0" smtClean="0"/>
              <a:t>111,7%</a:t>
            </a:r>
            <a:endParaRPr lang="ru-RU" i="0" dirty="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 flipH="1">
            <a:off x="5672141" y="6434140"/>
            <a:ext cx="1030287" cy="38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19" tIns="51409" rIns="102819" bIns="51409">
            <a:spAutoFit/>
          </a:bodyPr>
          <a:lstStyle/>
          <a:p>
            <a:pPr algn="ctr" defTabSz="1028186" eaLnBrk="1" hangingPunct="1">
              <a:spcBef>
                <a:spcPct val="50000"/>
              </a:spcBef>
            </a:pPr>
            <a:r>
              <a:rPr lang="ru-RU" i="0" dirty="0" smtClean="0"/>
              <a:t>97,6</a:t>
            </a:r>
            <a:r>
              <a:rPr lang="ru-RU" sz="1800" i="0" dirty="0">
                <a:latin typeface="Arial" charset="0"/>
              </a:rPr>
              <a:t>%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9037638" y="180979"/>
            <a:ext cx="1109662" cy="35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19" tIns="51409" rIns="102819" bIns="51409">
            <a:spAutoFit/>
          </a:bodyPr>
          <a:lstStyle/>
          <a:p>
            <a:pPr algn="r" defTabSz="1028186" eaLnBrk="1" hangingPunct="1">
              <a:spcBef>
                <a:spcPct val="50000"/>
              </a:spcBef>
            </a:pPr>
            <a:endParaRPr lang="ru-RU" b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62547"/>
              </p:ext>
            </p:extLst>
          </p:nvPr>
        </p:nvGraphicFramePr>
        <p:xfrm>
          <a:off x="1116037" y="1102400"/>
          <a:ext cx="8306361" cy="535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Диаграмма" r:id="rId3" imgW="8648842" imgH="5858012" progId="MSGraph.Chart.8">
                  <p:embed/>
                </p:oleObj>
              </mc:Choice>
              <mc:Fallback>
                <p:oleObj name="Диаграмма" r:id="rId3" imgW="8648842" imgH="5858012" progId="MSGraph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2939" t="3534" r="31407" b="26936"/>
                      <a:stretch>
                        <a:fillRect/>
                      </a:stretch>
                    </p:blipFill>
                    <p:spPr bwMode="auto">
                      <a:xfrm>
                        <a:off x="1116037" y="1102400"/>
                        <a:ext cx="8306361" cy="535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/>
          </p:nvPr>
        </p:nvSpPr>
        <p:spPr>
          <a:xfrm>
            <a:off x="755998" y="396258"/>
            <a:ext cx="8902352" cy="804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/>
              <a:t>РАСХОДЫ ЗА СЧЕТ СРЕДСТВ МЕСТНОГО БЮДЖЕТА </a:t>
            </a:r>
          </a:p>
          <a:p>
            <a:pPr marL="0" indent="0" algn="ctr">
              <a:buNone/>
            </a:pPr>
            <a:r>
              <a:rPr lang="ru-RU" sz="1800" b="1" dirty="0"/>
              <a:t>В ОБЩЕМ ОБЪЕМЕ РАСХОДОВ В 2014 ГОДУ</a:t>
            </a: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387" name="Rectangle 6" descr="30%"/>
          <p:cNvSpPr>
            <a:spLocks noChangeArrowheads="1"/>
          </p:cNvSpPr>
          <p:nvPr/>
        </p:nvSpPr>
        <p:spPr bwMode="auto">
          <a:xfrm rot="10829872" flipV="1">
            <a:off x="8313910" y="1758528"/>
            <a:ext cx="1515895" cy="350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02819" tIns="51409" rIns="102819" bIns="51409">
            <a:spAutoFit/>
          </a:bodyPr>
          <a:lstStyle/>
          <a:p>
            <a:pPr algn="ctr" defTabSz="1028186" eaLnBrk="1" hangingPunct="1"/>
            <a:r>
              <a:rPr lang="ru-RU" dirty="0"/>
              <a:t>тыс. рублей</a:t>
            </a:r>
          </a:p>
        </p:txBody>
      </p:sp>
      <p:sp>
        <p:nvSpPr>
          <p:cNvPr id="12" name="Двойные фигурные скобки 11"/>
          <p:cNvSpPr/>
          <p:nvPr/>
        </p:nvSpPr>
        <p:spPr bwMode="auto">
          <a:xfrm>
            <a:off x="4572422" y="3348583"/>
            <a:ext cx="1584176" cy="1296144"/>
          </a:xfrm>
          <a:prstGeom prst="bracePai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95" tIns="45698" rIns="91395" bIns="45698" numCol="1" rtlCol="0" anchor="t" anchorCtr="0" compatLnSpc="1">
            <a:prstTxWarp prst="textNoShape">
              <a:avLst/>
            </a:prstTxWarp>
          </a:bodyPr>
          <a:lstStyle/>
          <a:p>
            <a:pPr algn="ctr" defTabSz="925052" eaLnBrk="1" hangingPunct="1"/>
            <a:r>
              <a:rPr lang="ru-RU" sz="1800" b="0" i="0" dirty="0"/>
              <a:t>Расходы всего:</a:t>
            </a:r>
          </a:p>
          <a:p>
            <a:pPr algn="ctr" defTabSz="925052" eaLnBrk="1" hangingPunct="1"/>
            <a:r>
              <a:rPr lang="ru-RU" sz="1800" i="0" dirty="0"/>
              <a:t>7946,2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98640755"/>
              </p:ext>
            </p:extLst>
          </p:nvPr>
        </p:nvGraphicFramePr>
        <p:xfrm>
          <a:off x="1692102" y="1557543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58C1D-E172-416E-B2DC-BD044B2C596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758251"/>
              </p:ext>
            </p:extLst>
          </p:nvPr>
        </p:nvGraphicFramePr>
        <p:xfrm>
          <a:off x="573093" y="1457325"/>
          <a:ext cx="9424987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261028" y="336057"/>
            <a:ext cx="10005947" cy="9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Андреевского сельского поселения Дубовского района в 2014 году</a:t>
            </a:r>
          </a:p>
        </p:txBody>
      </p:sp>
    </p:spTree>
    <p:extLst>
      <p:ext uri="{BB962C8B-B14F-4D97-AF65-F5344CB8AC3E}">
        <p14:creationId xmlns:p14="http://schemas.microsoft.com/office/powerpoint/2010/main" val="36329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5197470" y="1819254"/>
            <a:ext cx="404643" cy="163290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</p:cNvCxnSpPr>
          <p:nvPr/>
        </p:nvCxnSpPr>
        <p:spPr bwMode="auto">
          <a:xfrm flipV="1">
            <a:off x="4757513" y="2137966"/>
            <a:ext cx="451963" cy="203466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5209475" y="676280"/>
            <a:ext cx="442913" cy="121761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</p:cNvCxnSpPr>
          <p:nvPr/>
        </p:nvCxnSpPr>
        <p:spPr bwMode="auto">
          <a:xfrm flipV="1">
            <a:off x="4793359" y="1407870"/>
            <a:ext cx="416117" cy="64715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5209477" y="1435995"/>
            <a:ext cx="442912" cy="3521076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987678" y="526395"/>
            <a:ext cx="4537075" cy="8683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5052" eaLnBrk="1" hangingPunct="1"/>
            <a:r>
              <a:rPr lang="ru-RU" i="0" dirty="0"/>
              <a:t>Объем расходов на муниципальные целевые программы в </a:t>
            </a:r>
            <a:r>
              <a:rPr lang="ru-RU" i="0" dirty="0" smtClean="0"/>
              <a:t>2014 </a:t>
            </a:r>
            <a:r>
              <a:rPr lang="ru-RU" i="0" dirty="0"/>
              <a:t>году </a:t>
            </a:r>
            <a:r>
              <a:rPr lang="ru-RU" i="0" dirty="0" smtClean="0"/>
              <a:t>–</a:t>
            </a:r>
          </a:p>
          <a:p>
            <a:pPr algn="ctr" defTabSz="925052" eaLnBrk="1" hangingPunct="1"/>
            <a:r>
              <a:rPr lang="ru-RU" i="0" dirty="0" smtClean="0">
                <a:solidFill>
                  <a:srgbClr val="A50021"/>
                </a:solidFill>
              </a:rPr>
              <a:t>4068,8  тыс. рублей</a:t>
            </a:r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5652389" y="4677668"/>
            <a:ext cx="4020790" cy="706766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5052" eaLnBrk="1" hangingPunct="1"/>
            <a:endParaRPr lang="ru-RU" sz="1500" b="0" i="0" dirty="0"/>
          </a:p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Развитие культуры и туризма </a:t>
            </a:r>
            <a:r>
              <a:rPr lang="ru-RU" sz="1200" i="0" dirty="0" smtClean="0"/>
              <a:t>– </a:t>
            </a:r>
          </a:p>
          <a:p>
            <a:pPr algn="ctr" defTabSz="925052" eaLnBrk="1" hangingPunct="1"/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1770,3</a:t>
            </a:r>
            <a:r>
              <a:rPr lang="ru-RU" sz="1200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925052" eaLnBrk="1" hangingPunct="1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755999" y="1819254"/>
            <a:ext cx="4126668" cy="82964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Развитие транспортной системы –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 </a:t>
            </a:r>
          </a:p>
          <a:p>
            <a:pPr algn="ctr" defTabSz="925052" eaLnBrk="1" hangingPunct="1"/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327,5 </a:t>
            </a:r>
            <a:r>
              <a:rPr lang="ru-RU" sz="1200" i="0" dirty="0">
                <a:solidFill>
                  <a:srgbClr val="A50021"/>
                </a:solidFill>
                <a:latin typeface="Arial" charset="0"/>
              </a:rPr>
              <a:t>тыс. рублей</a:t>
            </a:r>
          </a:p>
          <a:p>
            <a:pPr algn="ctr" defTabSz="925052" eaLnBrk="1" hangingPunct="1"/>
            <a:r>
              <a:rPr lang="ru-RU" sz="1200" i="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5645613" y="1747268"/>
            <a:ext cx="4148468" cy="88844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Обеспечение качественными жилищно-</a:t>
            </a:r>
          </a:p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коммунальными  услугами населения Андреевского </a:t>
            </a:r>
          </a:p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сельского поселения – </a:t>
            </a:r>
          </a:p>
          <a:p>
            <a:pPr algn="ctr" defTabSz="925052" eaLnBrk="1" hangingPunct="1"/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1880,8 </a:t>
            </a:r>
            <a:r>
              <a:rPr lang="ru-RU" sz="1200" i="0" dirty="0" err="1">
                <a:solidFill>
                  <a:srgbClr val="A50021"/>
                </a:solidFill>
                <a:latin typeface="Arial" charset="0"/>
              </a:rPr>
              <a:t>тыс.рублей</a:t>
            </a:r>
            <a:endParaRPr lang="ru-RU" sz="1200" i="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755999" y="3515830"/>
            <a:ext cx="4026625" cy="8080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Муниципальная политика </a:t>
            </a:r>
            <a:r>
              <a:rPr lang="ru-RU" i="0" dirty="0" smtClean="0"/>
              <a:t>– </a:t>
            </a:r>
          </a:p>
          <a:p>
            <a:pPr algn="ctr" defTabSz="925052" eaLnBrk="1" hangingPunct="1"/>
            <a:r>
              <a:rPr lang="ru-RU" sz="1200" i="0" dirty="0" smtClean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74,3</a:t>
            </a:r>
            <a:r>
              <a:rPr lang="ru-RU" i="0" dirty="0" smtClean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200" i="0" dirty="0" smtClean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тыс</a:t>
            </a:r>
            <a:r>
              <a:rPr lang="ru-RU" sz="1200" i="0" dirty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 рублей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5623189" y="3279541"/>
            <a:ext cx="4134380" cy="81145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Охрана окружающей среды и рациональное</a:t>
            </a:r>
          </a:p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 природопользование –</a:t>
            </a:r>
            <a:r>
              <a:rPr lang="ru-RU" i="0" dirty="0" smtClean="0"/>
              <a:t> </a:t>
            </a:r>
          </a:p>
          <a:p>
            <a:pPr algn="ctr" defTabSz="925052" eaLnBrk="1" hangingPunct="1"/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3,9</a:t>
            </a:r>
            <a:r>
              <a:rPr lang="ru-RU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>
                <a:solidFill>
                  <a:srgbClr val="A50021"/>
                </a:solidFill>
              </a:rPr>
              <a:t>тыс. рублей</a:t>
            </a: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9398005" y="2954343"/>
            <a:ext cx="714375" cy="32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68313" y="1836744"/>
            <a:ext cx="866776" cy="32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95288" y="2954343"/>
            <a:ext cx="944562" cy="32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68313" y="6286500"/>
            <a:ext cx="795337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9398000" y="757238"/>
            <a:ext cx="719138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9398000" y="4090994"/>
            <a:ext cx="719138" cy="32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9398005" y="5224469"/>
            <a:ext cx="714375" cy="32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9398000" y="6286500"/>
            <a:ext cx="719138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6" name="Text Box 150"/>
          <p:cNvSpPr txBox="1">
            <a:spLocks noChangeArrowheads="1"/>
          </p:cNvSpPr>
          <p:nvPr/>
        </p:nvSpPr>
        <p:spPr bwMode="auto">
          <a:xfrm rot="10834889" flipV="1">
            <a:off x="535267" y="4751694"/>
            <a:ext cx="869950" cy="320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r>
              <a:rPr lang="ru-RU" sz="1500" i="0" dirty="0">
                <a:latin typeface="Arial" charset="0"/>
              </a:rPr>
              <a:t>100,0</a:t>
            </a:r>
            <a:r>
              <a:rPr lang="ru-RU" sz="1500" i="0" dirty="0"/>
              <a:t>%</a:t>
            </a:r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9396413" y="4860930"/>
            <a:ext cx="795337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endParaRPr lang="ru-RU" sz="1500" i="0">
              <a:latin typeface="Arial" charset="0"/>
            </a:endParaRPr>
          </a:p>
          <a:p>
            <a:pPr defTabSz="925052" eaLnBrk="1" hangingPunct="1">
              <a:spcBef>
                <a:spcPct val="50000"/>
              </a:spcBef>
            </a:pPr>
            <a:endParaRPr lang="ru-RU" sz="1500" i="0">
              <a:latin typeface="Arial" charset="0"/>
            </a:endParaRPr>
          </a:p>
        </p:txBody>
      </p:sp>
      <p:sp>
        <p:nvSpPr>
          <p:cNvPr id="59" name="Text Box 150"/>
          <p:cNvSpPr txBox="1">
            <a:spLocks noChangeArrowheads="1"/>
          </p:cNvSpPr>
          <p:nvPr/>
        </p:nvSpPr>
        <p:spPr bwMode="auto">
          <a:xfrm rot="10800000" flipV="1">
            <a:off x="9106907" y="2819039"/>
            <a:ext cx="854208" cy="3231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r>
              <a:rPr lang="ru-RU" sz="1500" i="0" dirty="0">
                <a:latin typeface="Arial" charset="0"/>
              </a:rPr>
              <a:t>100,0%</a:t>
            </a:r>
            <a:endParaRPr lang="ru-RU" sz="1500" i="0" dirty="0"/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755998" y="5240870"/>
            <a:ext cx="4001515" cy="64745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5052" eaLnBrk="1" hangingPunct="1"/>
            <a:endParaRPr lang="ru-RU" sz="1500" b="0" i="0" dirty="0"/>
          </a:p>
          <a:p>
            <a:pPr algn="ctr" defTabSz="925052" eaLnBrk="1" hangingPunct="1"/>
            <a:r>
              <a:rPr lang="ru-RU" sz="1200" i="0" dirty="0" smtClean="0">
                <a:latin typeface="Arial" charset="0"/>
              </a:rPr>
              <a:t>Управление муниципальным имуществом </a:t>
            </a:r>
            <a:r>
              <a:rPr lang="ru-RU" sz="1200" i="0" dirty="0" smtClean="0"/>
              <a:t>– </a:t>
            </a:r>
          </a:p>
          <a:p>
            <a:pPr algn="ctr" defTabSz="925052" eaLnBrk="1" hangingPunct="1"/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12,0</a:t>
            </a:r>
            <a:r>
              <a:rPr lang="ru-RU" sz="1200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925052" eaLnBrk="1" hangingPunct="1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777554" y="2707793"/>
            <a:ext cx="433834" cy="293618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79" name="Text Box 150"/>
          <p:cNvSpPr txBox="1">
            <a:spLocks noChangeArrowheads="1"/>
          </p:cNvSpPr>
          <p:nvPr/>
        </p:nvSpPr>
        <p:spPr bwMode="auto">
          <a:xfrm rot="10800000" flipV="1">
            <a:off x="9171311" y="1345635"/>
            <a:ext cx="789804" cy="32316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r>
              <a:rPr lang="ru-RU" sz="1500" i="0" dirty="0" smtClean="0"/>
              <a:t>97,6%</a:t>
            </a:r>
            <a:endParaRPr lang="ru-RU" sz="1500" i="0" dirty="0"/>
          </a:p>
        </p:txBody>
      </p:sp>
      <p:sp>
        <p:nvSpPr>
          <p:cNvPr id="91" name="Text Box 150"/>
          <p:cNvSpPr txBox="1">
            <a:spLocks noChangeArrowheads="1"/>
          </p:cNvSpPr>
          <p:nvPr/>
        </p:nvSpPr>
        <p:spPr bwMode="auto">
          <a:xfrm rot="10800000" flipV="1">
            <a:off x="9106907" y="4264740"/>
            <a:ext cx="854208" cy="3231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r>
              <a:rPr lang="ru-RU" sz="1500" i="0" dirty="0">
                <a:latin typeface="Arial" charset="0"/>
              </a:rPr>
              <a:t>100,0%</a:t>
            </a:r>
            <a:endParaRPr lang="ru-RU" sz="1500" i="0" dirty="0"/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3492302" y="6456560"/>
            <a:ext cx="288032" cy="30440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95" tIns="45698" rIns="91395" bIns="45698" numCol="1" rtlCol="0" anchor="t" anchorCtr="0" compatLnSpc="1">
            <a:prstTxWarp prst="textNoShape">
              <a:avLst/>
            </a:prstTxWarp>
          </a:bodyPr>
          <a:lstStyle/>
          <a:p>
            <a:pPr defTabSz="925052" eaLnBrk="1" hangingPunct="1"/>
            <a:endParaRPr lang="ru-RU" sz="2500" b="0" i="0"/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4104373" y="6473635"/>
            <a:ext cx="252028" cy="287331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95" tIns="45698" rIns="91395" bIns="45698" numCol="1" rtlCol="0" anchor="t" anchorCtr="0" compatLnSpc="1">
            <a:prstTxWarp prst="textNoShape">
              <a:avLst/>
            </a:prstTxWarp>
          </a:bodyPr>
          <a:lstStyle/>
          <a:p>
            <a:pPr defTabSz="925052" eaLnBrk="1" hangingPunct="1"/>
            <a:endParaRPr lang="ru-RU" sz="2500" b="0" i="0"/>
          </a:p>
        </p:txBody>
      </p:sp>
      <p:sp>
        <p:nvSpPr>
          <p:cNvPr id="42" name="TextBox 41"/>
          <p:cNvSpPr txBox="1"/>
          <p:nvPr/>
        </p:nvSpPr>
        <p:spPr>
          <a:xfrm>
            <a:off x="4644430" y="6439485"/>
            <a:ext cx="3672407" cy="338555"/>
          </a:xfrm>
          <a:prstGeom prst="rect">
            <a:avLst/>
          </a:prstGeom>
          <a:noFill/>
        </p:spPr>
        <p:txBody>
          <a:bodyPr wrap="square" lIns="91395" tIns="45698" rIns="91395" bIns="45698" rtlCol="0">
            <a:spAutoFit/>
          </a:bodyPr>
          <a:lstStyle/>
          <a:p>
            <a:r>
              <a:rPr lang="ru-RU" dirty="0" smtClean="0"/>
              <a:t>Отклонение от плана в процентах</a:t>
            </a:r>
            <a:endParaRPr lang="ru-RU" dirty="0"/>
          </a:p>
        </p:txBody>
      </p:sp>
      <p:sp>
        <p:nvSpPr>
          <p:cNvPr id="47" name="Text Box 150"/>
          <p:cNvSpPr txBox="1">
            <a:spLocks noChangeArrowheads="1"/>
          </p:cNvSpPr>
          <p:nvPr/>
        </p:nvSpPr>
        <p:spPr bwMode="auto">
          <a:xfrm rot="10834889" flipV="1">
            <a:off x="562501" y="3080246"/>
            <a:ext cx="869950" cy="320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r>
              <a:rPr lang="ru-RU" sz="1500" i="0" dirty="0">
                <a:latin typeface="Arial" charset="0"/>
              </a:rPr>
              <a:t>100,0</a:t>
            </a:r>
            <a:r>
              <a:rPr lang="ru-RU" sz="1500" i="0" dirty="0"/>
              <a:t>%</a:t>
            </a:r>
          </a:p>
        </p:txBody>
      </p:sp>
      <p:sp>
        <p:nvSpPr>
          <p:cNvPr id="53" name="Text Box 150"/>
          <p:cNvSpPr txBox="1">
            <a:spLocks noChangeArrowheads="1"/>
          </p:cNvSpPr>
          <p:nvPr/>
        </p:nvSpPr>
        <p:spPr bwMode="auto">
          <a:xfrm rot="10800000" flipV="1">
            <a:off x="659583" y="1424103"/>
            <a:ext cx="789804" cy="32316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 lIns="91395" tIns="45698" rIns="91395" bIns="45698">
            <a:spAutoFit/>
          </a:bodyPr>
          <a:lstStyle/>
          <a:p>
            <a:pPr defTabSz="925052" eaLnBrk="1" hangingPunct="1">
              <a:spcBef>
                <a:spcPct val="50000"/>
              </a:spcBef>
            </a:pPr>
            <a:r>
              <a:rPr lang="ru-RU" sz="1500" i="0" dirty="0">
                <a:latin typeface="Arial" charset="0"/>
              </a:rPr>
              <a:t>70,6</a:t>
            </a:r>
            <a:r>
              <a:rPr lang="ru-RU" sz="1500" i="0" dirty="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B4237-BA9E-4F7F-A3AF-7B0E47571FB1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293813"/>
              </p:ext>
            </p:extLst>
          </p:nvPr>
        </p:nvGraphicFramePr>
        <p:xfrm>
          <a:off x="1116038" y="1476376"/>
          <a:ext cx="8280920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522053" y="420071"/>
            <a:ext cx="9483897" cy="81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3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altLang="ru-RU" sz="23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Андреевского </a:t>
            </a:r>
            <a:r>
              <a:rPr lang="ru-RU" altLang="ru-RU" sz="23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altLang="ru-RU" sz="23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Дубовского </a:t>
            </a:r>
            <a:r>
              <a:rPr lang="ru-RU" altLang="ru-RU" sz="23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 на социально-культурную сферу в 2014 году</a:t>
            </a:r>
          </a:p>
        </p:txBody>
      </p:sp>
    </p:spTree>
    <p:extLst>
      <p:ext uri="{BB962C8B-B14F-4D97-AF65-F5344CB8AC3E}">
        <p14:creationId xmlns:p14="http://schemas.microsoft.com/office/powerpoint/2010/main" val="39117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8C90-8981-41E6-8956-8F3AC41A0E4E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942456" y="612279"/>
            <a:ext cx="8961848" cy="84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30" tIns="51414" rIns="102830" bIns="514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А</a:t>
            </a:r>
            <a:r>
              <a:rPr lang="ru-RU" altLang="ru-RU" sz="24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ндреевского </a:t>
            </a:r>
            <a:r>
              <a:rPr lang="ru-RU" altLang="ru-RU" sz="24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altLang="ru-RU" sz="24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Дубовского </a:t>
            </a:r>
            <a:r>
              <a:rPr lang="ru-RU" altLang="ru-RU" sz="24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 на культуру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957726"/>
              </p:ext>
            </p:extLst>
          </p:nvPr>
        </p:nvGraphicFramePr>
        <p:xfrm>
          <a:off x="755998" y="1548383"/>
          <a:ext cx="6336704" cy="4741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223379" y="1620391"/>
            <a:ext cx="2520280" cy="50898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2860" tIns="51429" rIns="102860" bIns="514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 на культуру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2014 году составили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1770,3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рублей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(исполнение к уточненному плану– 100%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том числе расходы на повышение заработной платы работников учреждений культуры в соответствии с указами  Президента Российской Федерации от 07.05.2012 №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597, от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01.06.2012 №761 составил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186,6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рублей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том числе за счет областного бюджета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179,9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рублей,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счет бюджета поселения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6,7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endParaRPr lang="ru-RU" altLang="ru-RU" b="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2000" b="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 descr="30%"/>
          <p:cNvSpPr>
            <a:spLocks noChangeArrowheads="1"/>
          </p:cNvSpPr>
          <p:nvPr/>
        </p:nvSpPr>
        <p:spPr bwMode="auto">
          <a:xfrm>
            <a:off x="755651" y="3054999"/>
            <a:ext cx="9566042" cy="11194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02819" tIns="51409" rIns="102819" bIns="51409" anchor="ctr">
            <a:spAutoFit/>
          </a:bodyPr>
          <a:lstStyle/>
          <a:p>
            <a:r>
              <a:rPr lang="ru-RU" sz="6600">
                <a:solidFill>
                  <a:schemeClr val="accent2"/>
                </a:solidFill>
              </a:rPr>
              <a:t>Благодарю за внимание!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4922" y="7057186"/>
            <a:ext cx="522049" cy="402567"/>
          </a:xfrm>
        </p:spPr>
        <p:txBody>
          <a:bodyPr/>
          <a:lstStyle/>
          <a:p>
            <a:pPr>
              <a:defRPr/>
            </a:pPr>
            <a:fld id="{9EF1228E-E360-4132-A717-A551F14FA8F4}" type="slidenum">
              <a:rPr lang="en-US" sz="2000">
                <a:solidFill>
                  <a:srgbClr val="E7DEC9">
                    <a:shade val="50000"/>
                    <a:satMod val="2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pPr>
                <a:defRPr/>
              </a:pPr>
              <a:t>2</a:t>
            </a:fld>
            <a:endParaRPr lang="en-US" sz="2000" dirty="0">
              <a:solidFill>
                <a:srgbClr val="E7DEC9">
                  <a:shade val="50000"/>
                  <a:satMod val="20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175037"/>
            <a:ext cx="10440988" cy="4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09" tIns="51404" rIns="102809" bIns="51404" anchor="ctr"/>
          <a:lstStyle/>
          <a:p>
            <a:pPr marL="501548" indent="-50154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548" indent="-50154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548" indent="-50154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solidFill>
                  <a:schemeClr val="bg1"/>
                </a:solidFill>
                <a:latin typeface="Corbel"/>
                <a:cs typeface="Arial" charset="0"/>
              </a:rPr>
              <a:t>Основные показатели исполнения бюджета за 2014 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584910"/>
              </p:ext>
            </p:extLst>
          </p:nvPr>
        </p:nvGraphicFramePr>
        <p:xfrm>
          <a:off x="611981" y="900318"/>
          <a:ext cx="9217025" cy="2696179"/>
        </p:xfrm>
        <a:graphic>
          <a:graphicData uri="http://schemas.openxmlformats.org/drawingml/2006/table">
            <a:tbl>
              <a:tblPr/>
              <a:tblGrid>
                <a:gridCol w="3888433"/>
                <a:gridCol w="1872208"/>
                <a:gridCol w="1728192"/>
                <a:gridCol w="1728192"/>
              </a:tblGrid>
              <a:tr h="35208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1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2014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01.01.2015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348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8155,1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7957,4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97,6%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22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2866,6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2669,0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93,1%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552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5288,5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5288,5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86" marB="7938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29009"/>
              </p:ext>
            </p:extLst>
          </p:nvPr>
        </p:nvGraphicFramePr>
        <p:xfrm>
          <a:off x="611982" y="3492600"/>
          <a:ext cx="9217024" cy="2702494"/>
        </p:xfrm>
        <a:graphic>
          <a:graphicData uri="http://schemas.openxmlformats.org/drawingml/2006/table">
            <a:tbl>
              <a:tblPr/>
              <a:tblGrid>
                <a:gridCol w="3816424"/>
                <a:gridCol w="1944216"/>
                <a:gridCol w="1728192"/>
                <a:gridCol w="1728192"/>
              </a:tblGrid>
              <a:tr h="360039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2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01.01.2015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2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8325,1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7946,2</a:t>
                      </a: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 счет собственных средств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6196,3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5817,5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93,9%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2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-170,0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700" b="1" i="0" u="none" strike="noStrike" dirty="0">
                        <a:solidFill>
                          <a:srgbClr val="00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71" marB="7937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1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32326" y="234979"/>
            <a:ext cx="10085704" cy="941657"/>
            <a:chOff x="73" y="42"/>
            <a:chExt cx="5564" cy="538"/>
          </a:xfrm>
        </p:grpSpPr>
        <p:pic>
          <p:nvPicPr>
            <p:cNvPr id="2055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180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Основные характеристики исполнения бюджета Андреевского сельского поселения</a:t>
              </a:r>
            </a:p>
            <a:p>
              <a:pPr algn="ctr"/>
              <a:r>
                <a:rPr lang="ru-RU" sz="180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Дубовского района за </a:t>
              </a:r>
              <a:r>
                <a:rPr lang="ru-RU" sz="180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2014 </a:t>
              </a:r>
              <a:r>
                <a:rPr lang="ru-RU" sz="180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 в сравнении с </a:t>
              </a:r>
              <a:r>
                <a:rPr lang="ru-RU" sz="180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2013 </a:t>
              </a:r>
              <a:r>
                <a:rPr lang="ru-RU" sz="180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годом</a:t>
              </a:r>
            </a:p>
          </p:txBody>
        </p:sp>
      </p:grpSp>
      <p:sp>
        <p:nvSpPr>
          <p:cNvPr id="2060" name="TextBox 8"/>
          <p:cNvSpPr txBox="1">
            <a:spLocks noChangeArrowheads="1"/>
          </p:cNvSpPr>
          <p:nvPr/>
        </p:nvSpPr>
        <p:spPr bwMode="auto">
          <a:xfrm>
            <a:off x="8851441" y="1204282"/>
            <a:ext cx="1232617" cy="35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92148837"/>
              </p:ext>
            </p:extLst>
          </p:nvPr>
        </p:nvGraphicFramePr>
        <p:xfrm>
          <a:off x="1188046" y="1176636"/>
          <a:ext cx="8496944" cy="5412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50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7243" y="490529"/>
            <a:ext cx="9414205" cy="31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19" tIns="51409" rIns="102819" bIns="51409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i="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400" i="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400" i="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АНДРЕЕВСКОГО СЕЛЬСКОГО ПОСЕЛЕНИЯ  ЗА</a:t>
            </a:r>
            <a:r>
              <a:rPr lang="ru-RU" sz="1400" i="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2014 год</a:t>
            </a:r>
            <a:endParaRPr lang="ru-RU" sz="1400" i="0" dirty="0">
              <a:solidFill>
                <a:srgbClr val="FF00FF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366839" y="7285038"/>
            <a:ext cx="448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ru-RU" sz="1400" i="0">
                <a:solidFill>
                  <a:srgbClr val="000000"/>
                </a:solidFill>
              </a:rPr>
              <a:t> </a:t>
            </a:r>
            <a:endParaRPr lang="ru-RU" sz="2400" b="0" i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39825" y="7410455"/>
            <a:ext cx="2885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ru-RU" sz="900" b="0" i="0">
                <a:solidFill>
                  <a:srgbClr val="000000"/>
                </a:solidFill>
              </a:rPr>
              <a:t> </a:t>
            </a:r>
            <a:endParaRPr lang="ru-RU" sz="2400" b="0" i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2946" y="6734646"/>
            <a:ext cx="9805988" cy="31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i="0" dirty="0"/>
              <a:t>    Фактическое исполнение           План 2014 года                   Отклонение</a:t>
            </a:r>
            <a:r>
              <a:rPr lang="en-US" sz="1400" i="0" dirty="0"/>
              <a:t> </a:t>
            </a:r>
            <a:r>
              <a:rPr lang="ru-RU" sz="1400" i="0" dirty="0"/>
              <a:t>от плана          % исполнения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ru-RU" sz="1400" b="0"/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83376" y="722313"/>
            <a:ext cx="9959009" cy="6519862"/>
            <a:chOff x="48" y="391"/>
            <a:chExt cx="5587" cy="3725"/>
          </a:xfrm>
        </p:grpSpPr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400"/>
                <a:t>тыс.рублей</a:t>
              </a: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                            </a:t>
              </a:r>
              <a:endParaRPr lang="ru-RU" sz="2400" b="0" i="0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12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/>
                <a:t>ВСЕГО ДОХОДОВ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/>
                <a:t>7957,4</a:t>
              </a: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728" y="941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/>
                <a:t>8155,1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000" i="0" dirty="0"/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2000" i="0" dirty="0"/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/>
                <a:t>5288,4</a:t>
              </a:r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192" y="2512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/>
                <a:t>5288,5</a:t>
              </a:r>
            </a:p>
          </p:txBody>
        </p: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000" i="0" dirty="0"/>
                <a:t>Налоговые и неналоговые</a:t>
              </a:r>
              <a:r>
                <a:rPr lang="ru-RU" sz="1800" i="0" dirty="0"/>
                <a:t> </a:t>
              </a:r>
              <a:r>
                <a:rPr lang="ru-RU" sz="2000" i="0" dirty="0"/>
                <a:t>доходы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ru-RU" sz="600" i="0" dirty="0"/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/>
                <a:t>2669,0</a:t>
              </a:r>
            </a:p>
          </p:txBody>
        </p:sp>
        <p:sp>
          <p:nvSpPr>
            <p:cNvPr id="6182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r>
                <a:rPr lang="ru-RU" sz="1400" i="0" dirty="0"/>
                <a:t>УДЕЛЬНЫЙ ВЕС</a:t>
              </a:r>
            </a:p>
            <a:p>
              <a:pPr algn="ctr" eaLnBrk="1" hangingPunct="1"/>
              <a:r>
                <a:rPr lang="ru-RU" i="0" dirty="0" smtClean="0"/>
                <a:t>66,5 </a:t>
              </a:r>
              <a:r>
                <a:rPr lang="ru-RU" i="0" dirty="0"/>
                <a:t>%</a:t>
              </a: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  <p:sp>
          <p:nvSpPr>
            <p:cNvPr id="6184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r>
                <a:rPr lang="ru-RU" sz="1400" i="0" dirty="0"/>
                <a:t>УДЕЛЬНЫЙ ВЕС</a:t>
              </a:r>
            </a:p>
            <a:p>
              <a:pPr algn="ctr" eaLnBrk="1" hangingPunct="1"/>
              <a:r>
                <a:rPr lang="ru-RU" i="0" dirty="0" smtClean="0"/>
                <a:t>33,5 </a:t>
              </a:r>
              <a:r>
                <a:rPr lang="ru-RU" i="0" dirty="0"/>
                <a:t>%</a:t>
              </a:r>
            </a:p>
          </p:txBody>
        </p:sp>
        <p:sp>
          <p:nvSpPr>
            <p:cNvPr id="6200" name="Rectangle 56"/>
            <p:cNvSpPr>
              <a:spLocks noChangeArrowheads="1"/>
            </p:cNvSpPr>
            <p:nvPr/>
          </p:nvSpPr>
          <p:spPr bwMode="auto">
            <a:xfrm>
              <a:off x="2880" y="4020"/>
              <a:ext cx="336" cy="9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</p:grp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3078030" y="2066547"/>
            <a:ext cx="4074868" cy="380874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19" tIns="51409" rIns="102819" bIns="51409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/>
              <a:t>-197,7                    97,6%</a:t>
            </a:r>
          </a:p>
        </p:txBody>
      </p:sp>
      <p:cxnSp>
        <p:nvCxnSpPr>
          <p:cNvPr id="14" name="Прямая соединительная линия 13"/>
          <p:cNvCxnSpPr>
            <a:stCxn id="61" idx="0"/>
            <a:endCxn id="61" idx="2"/>
          </p:cNvCxnSpPr>
          <p:nvPr/>
        </p:nvCxnSpPr>
        <p:spPr bwMode="auto">
          <a:xfrm>
            <a:off x="5115460" y="2066547"/>
            <a:ext cx="0" cy="380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6039702" y="4467713"/>
            <a:ext cx="4002678" cy="38156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19" tIns="51409" rIns="102819" bIns="51409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/>
              <a:t>2866,6</a:t>
            </a: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6039702" y="4849277"/>
            <a:ext cx="4002678" cy="380874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19" tIns="51409" rIns="102819" bIns="51409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/>
              <a:t>-197,6                         93,1%</a:t>
            </a:r>
          </a:p>
        </p:txBody>
      </p: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340057" y="4832150"/>
            <a:ext cx="4021393" cy="380874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19" tIns="51409" rIns="102819" bIns="51409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/>
              <a:t>-0,1                    100%</a:t>
            </a:r>
          </a:p>
        </p:txBody>
      </p:sp>
      <p:cxnSp>
        <p:nvCxnSpPr>
          <p:cNvPr id="6" name="Прямая соединительная линия 5"/>
          <p:cNvCxnSpPr>
            <a:stCxn id="57" idx="0"/>
            <a:endCxn id="57" idx="2"/>
          </p:cNvCxnSpPr>
          <p:nvPr/>
        </p:nvCxnSpPr>
        <p:spPr bwMode="auto">
          <a:xfrm>
            <a:off x="8041041" y="4849277"/>
            <a:ext cx="0" cy="380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>
            <a:stCxn id="58" idx="0"/>
            <a:endCxn id="58" idx="2"/>
          </p:cNvCxnSpPr>
          <p:nvPr/>
        </p:nvCxnSpPr>
        <p:spPr bwMode="auto">
          <a:xfrm>
            <a:off x="2350752" y="4832150"/>
            <a:ext cx="0" cy="380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1"/>
          <p:cNvSpPr>
            <a:spLocks noChangeArrowheads="1"/>
          </p:cNvSpPr>
          <p:nvPr/>
        </p:nvSpPr>
        <p:spPr bwMode="gray">
          <a:xfrm>
            <a:off x="2327275" y="6062514"/>
            <a:ext cx="2154237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lIns="102819" tIns="51409" rIns="102819" bIns="51409" anchor="ctr"/>
          <a:lstStyle/>
          <a:p>
            <a:pPr eaLnBrk="1" hangingPunct="1"/>
            <a:endParaRPr lang="ru-RU" sz="1800" b="0" i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331326" y="4"/>
            <a:ext cx="1109663" cy="31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ru-RU" sz="14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0854" y="288929"/>
            <a:ext cx="9620250" cy="7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>
                <a:cs typeface="Times New Roman" pitchFamily="18" charset="0"/>
              </a:rPr>
              <a:t>ДОХОДЫ  БЮДЖЕТА АНДРЕЕВСКОГО СЕЛЬСКОГО ПОСЕЛЕНИЯ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800" i="0" dirty="0">
                <a:cs typeface="Times New Roman" pitchFamily="18" charset="0"/>
              </a:rPr>
              <a:t> ДУБОВСКОГО РАЙОНА за 2014 год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450854" y="2509838"/>
            <a:ext cx="9522168" cy="2654300"/>
            <a:chOff x="68" y="1506"/>
            <a:chExt cx="5534" cy="2312"/>
          </a:xfrm>
        </p:grpSpPr>
        <p:sp>
          <p:nvSpPr>
            <p:cNvPr id="7195" name="Rectangle 6"/>
            <p:cNvSpPr>
              <a:spLocks noChangeArrowheads="1"/>
            </p:cNvSpPr>
            <p:nvPr/>
          </p:nvSpPr>
          <p:spPr bwMode="auto">
            <a:xfrm>
              <a:off x="1248" y="2270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3197,7</a:t>
              </a:r>
            </a:p>
          </p:txBody>
        </p:sp>
        <p:sp>
          <p:nvSpPr>
            <p:cNvPr id="7196" name="Rectangle 7"/>
            <p:cNvSpPr>
              <a:spLocks noChangeArrowheads="1"/>
            </p:cNvSpPr>
            <p:nvPr/>
          </p:nvSpPr>
          <p:spPr bwMode="auto">
            <a:xfrm>
              <a:off x="1247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2690" eaLnBrk="1" hangingPunct="1"/>
              <a:r>
                <a:rPr lang="ru-RU" sz="1400" i="0" dirty="0"/>
                <a:t>4111,6</a:t>
              </a:r>
            </a:p>
          </p:txBody>
        </p:sp>
        <p:sp>
          <p:nvSpPr>
            <p:cNvPr id="7197" name="Rectangle 8"/>
            <p:cNvSpPr>
              <a:spLocks noChangeArrowheads="1"/>
            </p:cNvSpPr>
            <p:nvPr/>
          </p:nvSpPr>
          <p:spPr bwMode="auto">
            <a:xfrm>
              <a:off x="1247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7309,6</a:t>
              </a:r>
            </a:p>
          </p:txBody>
        </p:sp>
        <p:sp>
          <p:nvSpPr>
            <p:cNvPr id="7198" name="Rectangle 9"/>
            <p:cNvSpPr>
              <a:spLocks noChangeArrowheads="1"/>
            </p:cNvSpPr>
            <p:nvPr/>
          </p:nvSpPr>
          <p:spPr bwMode="auto">
            <a:xfrm>
              <a:off x="1973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2866,6</a:t>
              </a:r>
            </a:p>
          </p:txBody>
        </p:sp>
        <p:sp>
          <p:nvSpPr>
            <p:cNvPr id="7199" name="Rectangle 10"/>
            <p:cNvSpPr>
              <a:spLocks noChangeArrowheads="1"/>
            </p:cNvSpPr>
            <p:nvPr/>
          </p:nvSpPr>
          <p:spPr bwMode="auto">
            <a:xfrm>
              <a:off x="1973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2690" eaLnBrk="1" hangingPunct="1"/>
              <a:r>
                <a:rPr lang="ru-RU" sz="1400" i="0" dirty="0"/>
                <a:t>5288,5</a:t>
              </a:r>
            </a:p>
          </p:txBody>
        </p:sp>
        <p:sp>
          <p:nvSpPr>
            <p:cNvPr id="7200" name="Rectangle 11"/>
            <p:cNvSpPr>
              <a:spLocks noChangeArrowheads="1"/>
            </p:cNvSpPr>
            <p:nvPr/>
          </p:nvSpPr>
          <p:spPr bwMode="auto">
            <a:xfrm>
              <a:off x="197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8155,1</a:t>
              </a:r>
            </a:p>
          </p:txBody>
        </p:sp>
        <p:sp>
          <p:nvSpPr>
            <p:cNvPr id="7201" name="Rectangle 12"/>
            <p:cNvSpPr>
              <a:spLocks noChangeArrowheads="1"/>
            </p:cNvSpPr>
            <p:nvPr/>
          </p:nvSpPr>
          <p:spPr bwMode="auto">
            <a:xfrm>
              <a:off x="2698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2669,0</a:t>
              </a:r>
            </a:p>
          </p:txBody>
        </p:sp>
        <p:sp>
          <p:nvSpPr>
            <p:cNvPr id="7202" name="Rectangle 13"/>
            <p:cNvSpPr>
              <a:spLocks noChangeArrowheads="1"/>
            </p:cNvSpPr>
            <p:nvPr/>
          </p:nvSpPr>
          <p:spPr bwMode="auto">
            <a:xfrm>
              <a:off x="2698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2690" eaLnBrk="1" hangingPunct="1"/>
              <a:r>
                <a:rPr lang="ru-RU" sz="1400" i="0" dirty="0"/>
                <a:t>5288,4</a:t>
              </a:r>
            </a:p>
          </p:txBody>
        </p:sp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698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7957,4</a:t>
              </a:r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424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-197,6</a:t>
              </a:r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424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2690" eaLnBrk="1" hangingPunct="1"/>
              <a:r>
                <a:rPr lang="ru-RU" sz="1400" i="0" dirty="0"/>
                <a:t>-0,1</a:t>
              </a:r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3424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-197,7</a:t>
              </a:r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150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2367,4</a:t>
              </a:r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150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2690" eaLnBrk="1" hangingPunct="1"/>
              <a:r>
                <a:rPr lang="ru-RU" sz="1400" i="0" dirty="0"/>
                <a:t>4706,0</a:t>
              </a:r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4150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7073,6</a:t>
              </a:r>
            </a:p>
          </p:txBody>
        </p:sp>
        <p:sp>
          <p:nvSpPr>
            <p:cNvPr id="7210" name="Rectangle 21"/>
            <p:cNvSpPr>
              <a:spLocks noChangeArrowheads="1"/>
            </p:cNvSpPr>
            <p:nvPr/>
          </p:nvSpPr>
          <p:spPr bwMode="auto">
            <a:xfrm>
              <a:off x="4876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301,6</a:t>
              </a:r>
            </a:p>
          </p:txBody>
        </p:sp>
        <p:sp>
          <p:nvSpPr>
            <p:cNvPr id="7211" name="Rectangle 22"/>
            <p:cNvSpPr>
              <a:spLocks noChangeArrowheads="1"/>
            </p:cNvSpPr>
            <p:nvPr/>
          </p:nvSpPr>
          <p:spPr bwMode="auto">
            <a:xfrm>
              <a:off x="4876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2690" eaLnBrk="1" hangingPunct="1"/>
              <a:r>
                <a:rPr lang="ru-RU" sz="1400" i="0" dirty="0"/>
                <a:t>582,4</a:t>
              </a:r>
            </a:p>
          </p:txBody>
        </p:sp>
        <p:sp>
          <p:nvSpPr>
            <p:cNvPr id="7212" name="Rectangle 23"/>
            <p:cNvSpPr>
              <a:spLocks noChangeArrowheads="1"/>
            </p:cNvSpPr>
            <p:nvPr/>
          </p:nvSpPr>
          <p:spPr bwMode="auto">
            <a:xfrm>
              <a:off x="4876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/>
                <a:t>883,8</a:t>
              </a:r>
            </a:p>
          </p:txBody>
        </p:sp>
        <p:sp>
          <p:nvSpPr>
            <p:cNvPr id="7213" name="Rectangle 24"/>
            <p:cNvSpPr>
              <a:spLocks noChangeArrowheads="1"/>
            </p:cNvSpPr>
            <p:nvPr/>
          </p:nvSpPr>
          <p:spPr bwMode="auto">
            <a:xfrm>
              <a:off x="68" y="2274"/>
              <a:ext cx="1179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i="0"/>
                <a:t>Налоговые</a:t>
              </a:r>
              <a:br>
                <a:rPr lang="ru-RU" i="0"/>
              </a:br>
              <a:r>
                <a:rPr lang="ru-RU" i="0"/>
                <a:t> и неналоговые</a:t>
              </a:r>
              <a:br>
                <a:rPr lang="ru-RU" i="0"/>
              </a:br>
              <a:r>
                <a:rPr lang="ru-RU" i="0"/>
                <a:t> доходы</a:t>
              </a:r>
            </a:p>
          </p:txBody>
        </p:sp>
        <p:sp>
          <p:nvSpPr>
            <p:cNvPr id="7214" name="Rectangle 25"/>
            <p:cNvSpPr>
              <a:spLocks noChangeArrowheads="1"/>
            </p:cNvSpPr>
            <p:nvPr/>
          </p:nvSpPr>
          <p:spPr bwMode="auto">
            <a:xfrm>
              <a:off x="68" y="3045"/>
              <a:ext cx="1179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2690" eaLnBrk="1" hangingPunct="1"/>
              <a:r>
                <a:rPr lang="ru-RU" i="0"/>
                <a:t>Безвозмездные</a:t>
              </a:r>
              <a:br>
                <a:rPr lang="ru-RU" i="0"/>
              </a:br>
              <a:r>
                <a:rPr lang="ru-RU" i="0"/>
                <a:t> поступления</a:t>
              </a:r>
            </a:p>
          </p:txBody>
        </p:sp>
        <p:sp>
          <p:nvSpPr>
            <p:cNvPr id="7215" name="Rectangle 26"/>
            <p:cNvSpPr>
              <a:spLocks noChangeArrowheads="1"/>
            </p:cNvSpPr>
            <p:nvPr/>
          </p:nvSpPr>
          <p:spPr bwMode="auto">
            <a:xfrm>
              <a:off x="68" y="1506"/>
              <a:ext cx="1179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i="0" dirty="0"/>
                <a:t>Доходы, всего</a:t>
              </a:r>
              <a:br>
                <a:rPr lang="ru-RU" i="0" dirty="0"/>
              </a:br>
              <a:r>
                <a:rPr lang="ru-RU" i="0" dirty="0"/>
                <a:t>в том числе</a:t>
              </a:r>
            </a:p>
          </p:txBody>
        </p:sp>
      </p:grpSp>
      <p:grpSp>
        <p:nvGrpSpPr>
          <p:cNvPr id="7174" name="Group 27"/>
          <p:cNvGrpSpPr>
            <a:grpSpLocks/>
          </p:cNvGrpSpPr>
          <p:nvPr/>
        </p:nvGrpSpPr>
        <p:grpSpPr bwMode="auto">
          <a:xfrm>
            <a:off x="450854" y="1081090"/>
            <a:ext cx="9522168" cy="1425960"/>
            <a:chOff x="113" y="572"/>
            <a:chExt cx="5534" cy="862"/>
          </a:xfrm>
        </p:grpSpPr>
        <p:sp>
          <p:nvSpPr>
            <p:cNvPr id="7182" name="Rectangle 28"/>
            <p:cNvSpPr>
              <a:spLocks noChangeArrowheads="1"/>
            </p:cNvSpPr>
            <p:nvPr/>
          </p:nvSpPr>
          <p:spPr bwMode="auto">
            <a:xfrm>
              <a:off x="1292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3" name="Rectangle 29"/>
            <p:cNvSpPr>
              <a:spLocks noChangeArrowheads="1"/>
            </p:cNvSpPr>
            <p:nvPr/>
          </p:nvSpPr>
          <p:spPr bwMode="auto">
            <a:xfrm>
              <a:off x="2018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4" name="Rectangle 30"/>
            <p:cNvSpPr>
              <a:spLocks noChangeArrowheads="1"/>
            </p:cNvSpPr>
            <p:nvPr/>
          </p:nvSpPr>
          <p:spPr bwMode="auto">
            <a:xfrm>
              <a:off x="2743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5" name="Rectangle 31"/>
            <p:cNvSpPr>
              <a:spLocks noChangeArrowheads="1"/>
            </p:cNvSpPr>
            <p:nvPr/>
          </p:nvSpPr>
          <p:spPr bwMode="auto">
            <a:xfrm>
              <a:off x="3469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6" name="Rectangle 32"/>
            <p:cNvSpPr>
              <a:spLocks noChangeArrowheads="1"/>
            </p:cNvSpPr>
            <p:nvPr/>
          </p:nvSpPr>
          <p:spPr bwMode="auto">
            <a:xfrm>
              <a:off x="4195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7" name="Rectangle 33"/>
            <p:cNvSpPr>
              <a:spLocks noChangeArrowheads="1"/>
            </p:cNvSpPr>
            <p:nvPr/>
          </p:nvSpPr>
          <p:spPr bwMode="auto">
            <a:xfrm>
              <a:off x="4921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8" name="Rectangle 34"/>
            <p:cNvSpPr>
              <a:spLocks noChangeArrowheads="1"/>
            </p:cNvSpPr>
            <p:nvPr/>
          </p:nvSpPr>
          <p:spPr bwMode="auto">
            <a:xfrm>
              <a:off x="113" y="572"/>
              <a:ext cx="1179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9" name="Text Box 35"/>
            <p:cNvSpPr txBox="1">
              <a:spLocks noChangeArrowheads="1"/>
            </p:cNvSpPr>
            <p:nvPr/>
          </p:nvSpPr>
          <p:spPr bwMode="gray">
            <a:xfrm>
              <a:off x="1292" y="732"/>
              <a:ext cx="726" cy="6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 dirty="0" err="1"/>
                <a:t>Первона-чальный</a:t>
              </a:r>
              <a:r>
                <a:rPr lang="ru-RU" i="0" dirty="0"/>
                <a:t> план</a:t>
              </a:r>
            </a:p>
            <a:p>
              <a:pPr algn="ctr"/>
              <a:r>
                <a:rPr lang="ru-RU" i="0" dirty="0"/>
                <a:t> </a:t>
              </a:r>
              <a:r>
                <a:rPr lang="ru-RU" i="0" dirty="0" smtClean="0"/>
                <a:t>2014 </a:t>
              </a:r>
              <a:r>
                <a:rPr lang="ru-RU" i="0" dirty="0"/>
                <a:t>г.</a:t>
              </a:r>
              <a:endParaRPr lang="en-US" i="0" dirty="0"/>
            </a:p>
          </p:txBody>
        </p:sp>
        <p:sp>
          <p:nvSpPr>
            <p:cNvPr id="7190" name="Text Box 36"/>
            <p:cNvSpPr txBox="1">
              <a:spLocks noChangeArrowheads="1"/>
            </p:cNvSpPr>
            <p:nvPr/>
          </p:nvSpPr>
          <p:spPr bwMode="gray">
            <a:xfrm>
              <a:off x="2018" y="883"/>
              <a:ext cx="726" cy="5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 dirty="0"/>
                <a:t>Уточнен-</a:t>
              </a:r>
              <a:r>
                <a:rPr lang="ru-RU" i="0" dirty="0" err="1"/>
                <a:t>ный</a:t>
              </a:r>
              <a:r>
                <a:rPr lang="ru-RU" i="0" dirty="0"/>
                <a:t> план</a:t>
              </a:r>
            </a:p>
            <a:p>
              <a:pPr algn="ctr"/>
              <a:r>
                <a:rPr lang="ru-RU" i="0" dirty="0"/>
                <a:t> </a:t>
              </a:r>
              <a:r>
                <a:rPr lang="ru-RU" i="0" dirty="0" smtClean="0"/>
                <a:t>2014 </a:t>
              </a:r>
              <a:r>
                <a:rPr lang="ru-RU" i="0" dirty="0"/>
                <a:t>г.</a:t>
              </a:r>
              <a:endParaRPr lang="en-US" i="0" dirty="0"/>
            </a:p>
          </p:txBody>
        </p:sp>
        <p:sp>
          <p:nvSpPr>
            <p:cNvPr id="7191" name="Text Box 37"/>
            <p:cNvSpPr txBox="1">
              <a:spLocks noChangeArrowheads="1"/>
            </p:cNvSpPr>
            <p:nvPr/>
          </p:nvSpPr>
          <p:spPr bwMode="gray">
            <a:xfrm>
              <a:off x="2744" y="883"/>
              <a:ext cx="726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 dirty="0" smtClean="0"/>
                <a:t>Исполнено</a:t>
              </a:r>
              <a:endParaRPr lang="ru-RU" i="0" dirty="0"/>
            </a:p>
            <a:p>
              <a:pPr algn="ctr"/>
              <a:r>
                <a:rPr lang="ru-RU" i="0" dirty="0"/>
                <a:t> </a:t>
              </a:r>
              <a:r>
                <a:rPr lang="ru-RU" i="0" dirty="0" smtClean="0"/>
                <a:t>2014 </a:t>
              </a:r>
              <a:r>
                <a:rPr lang="ru-RU" i="0" dirty="0"/>
                <a:t>г.</a:t>
              </a:r>
              <a:endParaRPr lang="en-US" i="0" dirty="0"/>
            </a:p>
          </p:txBody>
        </p:sp>
        <p:sp>
          <p:nvSpPr>
            <p:cNvPr id="7192" name="Text Box 38"/>
            <p:cNvSpPr txBox="1">
              <a:spLocks noChangeArrowheads="1"/>
            </p:cNvSpPr>
            <p:nvPr/>
          </p:nvSpPr>
          <p:spPr bwMode="gray">
            <a:xfrm>
              <a:off x="3469" y="572"/>
              <a:ext cx="726" cy="6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 dirty="0" err="1"/>
                <a:t>Отклоне-ние</a:t>
              </a:r>
              <a:r>
                <a:rPr lang="ru-RU" i="0" dirty="0"/>
                <a:t> от уточнен-</a:t>
              </a:r>
              <a:r>
                <a:rPr lang="ru-RU" i="0" dirty="0" err="1"/>
                <a:t>ного</a:t>
              </a:r>
              <a:r>
                <a:rPr lang="ru-RU" i="0" dirty="0"/>
                <a:t> плана</a:t>
              </a:r>
              <a:endParaRPr lang="en-US" i="0" dirty="0"/>
            </a:p>
          </p:txBody>
        </p:sp>
        <p:sp>
          <p:nvSpPr>
            <p:cNvPr id="7193" name="Text Box 39"/>
            <p:cNvSpPr txBox="1">
              <a:spLocks noChangeArrowheads="1"/>
            </p:cNvSpPr>
            <p:nvPr/>
          </p:nvSpPr>
          <p:spPr bwMode="gray">
            <a:xfrm>
              <a:off x="4195" y="887"/>
              <a:ext cx="726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 dirty="0" smtClean="0"/>
                <a:t>Исполнено</a:t>
              </a:r>
              <a:endParaRPr lang="ru-RU" i="0" dirty="0"/>
            </a:p>
            <a:p>
              <a:pPr algn="ctr"/>
              <a:r>
                <a:rPr lang="ru-RU" i="0" dirty="0"/>
                <a:t> </a:t>
              </a:r>
              <a:r>
                <a:rPr lang="ru-RU" i="0" dirty="0" smtClean="0"/>
                <a:t>2013 </a:t>
              </a:r>
              <a:r>
                <a:rPr lang="ru-RU" i="0" dirty="0"/>
                <a:t>г.</a:t>
              </a:r>
              <a:endParaRPr lang="en-US" i="0" dirty="0"/>
            </a:p>
          </p:txBody>
        </p:sp>
        <p:sp>
          <p:nvSpPr>
            <p:cNvPr id="7194" name="Text Box 40"/>
            <p:cNvSpPr txBox="1">
              <a:spLocks noChangeArrowheads="1"/>
            </p:cNvSpPr>
            <p:nvPr/>
          </p:nvSpPr>
          <p:spPr bwMode="gray">
            <a:xfrm>
              <a:off x="4921" y="738"/>
              <a:ext cx="726" cy="6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 dirty="0" err="1"/>
                <a:t>Отклоне-ние</a:t>
              </a:r>
              <a:r>
                <a:rPr lang="ru-RU" i="0" dirty="0"/>
                <a:t> </a:t>
              </a:r>
              <a:r>
                <a:rPr lang="ru-RU" i="0" dirty="0" smtClean="0"/>
                <a:t>2014 </a:t>
              </a:r>
              <a:r>
                <a:rPr lang="ru-RU" i="0" dirty="0"/>
                <a:t>г. от</a:t>
              </a:r>
            </a:p>
            <a:p>
              <a:pPr algn="ctr"/>
              <a:r>
                <a:rPr lang="ru-RU" i="0" dirty="0"/>
                <a:t> </a:t>
              </a:r>
              <a:r>
                <a:rPr lang="ru-RU" i="0" dirty="0" smtClean="0"/>
                <a:t>2013 </a:t>
              </a:r>
              <a:r>
                <a:rPr lang="ru-RU" i="0" dirty="0"/>
                <a:t>г.</a:t>
              </a:r>
              <a:endParaRPr lang="en-US" i="0" dirty="0"/>
            </a:p>
          </p:txBody>
        </p:sp>
      </p:grpSp>
      <p:sp>
        <p:nvSpPr>
          <p:cNvPr id="7175" name="Text Box 41"/>
          <p:cNvSpPr txBox="1">
            <a:spLocks noChangeArrowheads="1"/>
          </p:cNvSpPr>
          <p:nvPr/>
        </p:nvSpPr>
        <p:spPr bwMode="gray">
          <a:xfrm>
            <a:off x="0" y="5368926"/>
            <a:ext cx="10440988" cy="6578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algn="ctr"/>
            <a:r>
              <a:rPr lang="ru-RU" sz="1800" i="0" dirty="0"/>
              <a:t>Удельный вес налоговых и неналоговых доходов</a:t>
            </a:r>
          </a:p>
          <a:p>
            <a:pPr algn="ctr"/>
            <a:r>
              <a:rPr lang="ru-RU" sz="1800" i="0" dirty="0"/>
              <a:t> в структуре доходов местного бюджета</a:t>
            </a:r>
            <a:endParaRPr lang="en-US" sz="1800" i="0" dirty="0"/>
          </a:p>
        </p:txBody>
      </p:sp>
      <p:sp>
        <p:nvSpPr>
          <p:cNvPr id="145451" name="Text Box 43"/>
          <p:cNvSpPr txBox="1">
            <a:spLocks noChangeArrowheads="1"/>
          </p:cNvSpPr>
          <p:nvPr/>
        </p:nvSpPr>
        <p:spPr bwMode="gray">
          <a:xfrm>
            <a:off x="2386467" y="6843566"/>
            <a:ext cx="1727200" cy="41165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13 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177" name="AutoShape 44"/>
          <p:cNvSpPr>
            <a:spLocks noChangeArrowheads="1"/>
          </p:cNvSpPr>
          <p:nvPr/>
        </p:nvSpPr>
        <p:spPr bwMode="gray">
          <a:xfrm>
            <a:off x="5669309" y="6062514"/>
            <a:ext cx="2154237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lIns="102819" tIns="51409" rIns="102819" bIns="51409" anchor="ctr"/>
          <a:lstStyle/>
          <a:p>
            <a:pPr eaLnBrk="1" hangingPunct="1"/>
            <a:endParaRPr lang="ru-RU" sz="1800" b="0" i="0"/>
          </a:p>
        </p:txBody>
      </p:sp>
      <p:sp>
        <p:nvSpPr>
          <p:cNvPr id="145453" name="Text Box 45"/>
          <p:cNvSpPr txBox="1">
            <a:spLocks noChangeArrowheads="1"/>
          </p:cNvSpPr>
          <p:nvPr/>
        </p:nvSpPr>
        <p:spPr bwMode="gray">
          <a:xfrm>
            <a:off x="5699125" y="6843566"/>
            <a:ext cx="1727200" cy="41165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14 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4" name="Text Box 46"/>
          <p:cNvSpPr txBox="1">
            <a:spLocks noChangeArrowheads="1"/>
          </p:cNvSpPr>
          <p:nvPr/>
        </p:nvSpPr>
        <p:spPr bwMode="gray">
          <a:xfrm>
            <a:off x="2671763" y="6262688"/>
            <a:ext cx="1479550" cy="47320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33,4 %</a:t>
            </a:r>
            <a:endParaRPr lang="en-US" sz="2400" i="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gray">
          <a:xfrm>
            <a:off x="6043614" y="6294438"/>
            <a:ext cx="1479550" cy="47320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33,5 %</a:t>
            </a:r>
            <a:endParaRPr lang="en-US" sz="2400" i="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181" name="Text Box 49"/>
          <p:cNvSpPr txBox="1">
            <a:spLocks noChangeArrowheads="1"/>
          </p:cNvSpPr>
          <p:nvPr/>
        </p:nvSpPr>
        <p:spPr bwMode="auto">
          <a:xfrm>
            <a:off x="8674103" y="731838"/>
            <a:ext cx="14636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09" tIns="51404" rIns="102809" bIns="51404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5317" indent="-3212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85106" indent="-257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99145" indent="-257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313186" indent="-257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827229" indent="-257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341270" indent="-257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855311" indent="-257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369352" indent="-257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6F263E-BD0F-4745-BBB4-83C13321B6AE}" type="slidenum">
              <a:rPr lang="en-US" altLang="ru-RU" sz="2000">
                <a:solidFill>
                  <a:prstClr val="black"/>
                </a:solidFill>
                <a:latin typeface="Centaur" pitchFamily="18" charset="0"/>
              </a:rPr>
              <a:pPr eaLnBrk="1" hangingPunct="1"/>
              <a:t>6</a:t>
            </a:fld>
            <a:endParaRPr lang="en-US" altLang="ru-RU" sz="2000" dirty="0">
              <a:solidFill>
                <a:prstClr val="black"/>
              </a:solidFill>
              <a:latin typeface="Centaur" pitchFamily="18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084982"/>
              </p:ext>
            </p:extLst>
          </p:nvPr>
        </p:nvGraphicFramePr>
        <p:xfrm>
          <a:off x="1044099" y="1848309"/>
          <a:ext cx="9161242" cy="481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783074" y="504090"/>
            <a:ext cx="8874840" cy="144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9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Андреевского сельского поселения Дубовского района в 2013-2014 гг.</a:t>
            </a:r>
          </a:p>
        </p:txBody>
      </p:sp>
    </p:spTree>
    <p:extLst>
      <p:ext uri="{BB962C8B-B14F-4D97-AF65-F5344CB8AC3E}">
        <p14:creationId xmlns:p14="http://schemas.microsoft.com/office/powerpoint/2010/main" val="3043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611987" y="360368"/>
            <a:ext cx="9829006" cy="971997"/>
          </a:xfrm>
        </p:spPr>
        <p:txBody>
          <a:bodyPr anchor="b">
            <a:normAutofit/>
          </a:bodyPr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Доходы бюджета Андреевского сельского поселения Дубовского района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" y="46616"/>
            <a:ext cx="207711" cy="41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819" tIns="51409" rIns="102819" bIns="51409" anchor="ctr">
            <a:spAutoFit/>
          </a:bodyPr>
          <a:lstStyle/>
          <a:p>
            <a:pPr defTabSz="1028186" eaLnBrk="1" hangingPunct="1"/>
            <a:endParaRPr lang="ru-RU" sz="2000" b="0" i="0">
              <a:latin typeface="Calibri" pitchFamily="34" charset="0"/>
            </a:endParaRPr>
          </a:p>
        </p:txBody>
      </p:sp>
      <p:grpSp>
        <p:nvGrpSpPr>
          <p:cNvPr id="8196" name="Oval 5"/>
          <p:cNvGrpSpPr>
            <a:grpSpLocks/>
          </p:cNvGrpSpPr>
          <p:nvPr/>
        </p:nvGrpSpPr>
        <p:grpSpPr bwMode="auto">
          <a:xfrm>
            <a:off x="1452147" y="1914525"/>
            <a:ext cx="5199063" cy="4886325"/>
            <a:chOff x="799" y="1094"/>
            <a:chExt cx="2868" cy="2792"/>
          </a:xfrm>
        </p:grpSpPr>
        <p:pic>
          <p:nvPicPr>
            <p:cNvPr id="8211" name="Oval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2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1028186" eaLnBrk="1" hangingPunct="1"/>
              <a:endParaRPr lang="ru-RU" sz="2700" b="0" i="0">
                <a:solidFill>
                  <a:srgbClr val="FFFFFF"/>
                </a:solidFill>
              </a:endParaRPr>
            </a:p>
          </p:txBody>
        </p:sp>
      </p:grp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752725" y="2352675"/>
            <a:ext cx="3086100" cy="53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 i="0" dirty="0">
                <a:solidFill>
                  <a:schemeClr val="bg1"/>
                </a:solidFill>
              </a:rPr>
              <a:t>7 957,4 тыс. руб.</a:t>
            </a:r>
          </a:p>
        </p:txBody>
      </p:sp>
      <p:grpSp>
        <p:nvGrpSpPr>
          <p:cNvPr id="8198" name="Oval 6"/>
          <p:cNvGrpSpPr>
            <a:grpSpLocks/>
          </p:cNvGrpSpPr>
          <p:nvPr/>
        </p:nvGrpSpPr>
        <p:grpSpPr bwMode="auto">
          <a:xfrm>
            <a:off x="2124155" y="3790954"/>
            <a:ext cx="2736305" cy="2676298"/>
            <a:chOff x="1044" y="2231"/>
            <a:chExt cx="1329" cy="1475"/>
          </a:xfrm>
        </p:grpSpPr>
        <p:pic>
          <p:nvPicPr>
            <p:cNvPr id="8209" name="Oval 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0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1028186" eaLnBrk="1" hangingPunct="1"/>
              <a:endParaRPr lang="ru-RU" sz="2700" b="0" i="0">
                <a:solidFill>
                  <a:srgbClr val="FFFFFF"/>
                </a:solidFill>
              </a:endParaRPr>
            </a:p>
          </p:txBody>
        </p:sp>
      </p:grp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76007" y="4602266"/>
            <a:ext cx="2566988" cy="50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600" i="0" dirty="0">
                <a:solidFill>
                  <a:schemeClr val="bg1"/>
                </a:solidFill>
              </a:rPr>
              <a:t>2669,0 тыс. руб.</a:t>
            </a:r>
          </a:p>
        </p:txBody>
      </p:sp>
      <p:grpSp>
        <p:nvGrpSpPr>
          <p:cNvPr id="8200" name="Rectangle 9"/>
          <p:cNvGrpSpPr>
            <a:grpSpLocks/>
          </p:cNvGrpSpPr>
          <p:nvPr/>
        </p:nvGrpSpPr>
        <p:grpSpPr bwMode="auto">
          <a:xfrm>
            <a:off x="7281868" y="2406655"/>
            <a:ext cx="368299" cy="347663"/>
            <a:chOff x="4017" y="1375"/>
            <a:chExt cx="203" cy="199"/>
          </a:xfrm>
        </p:grpSpPr>
        <p:pic>
          <p:nvPicPr>
            <p:cNvPr id="8207" name="Rectangle 9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8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1028186" eaLnBrk="1" hangingPunct="1"/>
              <a:endParaRPr lang="ru-RU" sz="2700" b="0" i="0">
                <a:solidFill>
                  <a:srgbClr val="FFFFFF"/>
                </a:solidFill>
              </a:endParaRPr>
            </a:p>
          </p:txBody>
        </p:sp>
      </p:grpSp>
      <p:grpSp>
        <p:nvGrpSpPr>
          <p:cNvPr id="8201" name="Rectangle 10"/>
          <p:cNvGrpSpPr>
            <a:grpSpLocks/>
          </p:cNvGrpSpPr>
          <p:nvPr/>
        </p:nvGrpSpPr>
        <p:grpSpPr bwMode="auto">
          <a:xfrm>
            <a:off x="7281868" y="3433762"/>
            <a:ext cx="368299" cy="357188"/>
            <a:chOff x="4017" y="1962"/>
            <a:chExt cx="203" cy="204"/>
          </a:xfrm>
        </p:grpSpPr>
        <p:pic>
          <p:nvPicPr>
            <p:cNvPr id="8205" name="Rectangle 10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6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1028186" eaLnBrk="1" hangingPunct="1"/>
              <a:endParaRPr lang="ru-RU" sz="2700" b="0" i="0">
                <a:solidFill>
                  <a:srgbClr val="FFFFFF"/>
                </a:solidFill>
              </a:endParaRPr>
            </a:p>
          </p:txBody>
        </p:sp>
      </p:grp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7748588" y="2362205"/>
            <a:ext cx="2151062" cy="71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i="0"/>
              <a:t>Общий объём доходов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7831143" y="3382965"/>
            <a:ext cx="2446337" cy="133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i="0" dirty="0"/>
              <a:t>Налоговые и неналоговые доходы (удельный вес 33,5%)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9136063" y="157164"/>
            <a:ext cx="207711" cy="41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819" tIns="51409" rIns="102819" bIns="51409">
            <a:spAutoFit/>
          </a:bodyPr>
          <a:lstStyle/>
          <a:p>
            <a:pPr eaLnBrk="1" hangingPunct="1"/>
            <a:endParaRPr lang="ru-RU" sz="2000" b="0"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461375" y="1260475"/>
            <a:ext cx="1546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28186" eaLnBrk="1" hangingPunct="1">
              <a:spcBef>
                <a:spcPct val="50000"/>
              </a:spcBef>
            </a:pPr>
            <a:r>
              <a:rPr lang="ru-RU" sz="1800"/>
              <a:t>тыс. рублей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37638" y="180979"/>
            <a:ext cx="1179512" cy="35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/>
          <a:p>
            <a:pPr algn="r" defTabSz="1028186"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180979"/>
            <a:ext cx="10440988" cy="12425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19" tIns="51409" rIns="102819" bIns="51409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0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</a:t>
            </a:r>
            <a:endParaRPr lang="ru-RU" sz="2000" i="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НАЛОГОВЫЕ </a:t>
            </a:r>
            <a:r>
              <a:rPr lang="ru-RU" sz="18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И НЕНАЛОГОВЫЕ ДОХОДЫ БЮДЖЕТА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АНДРЕЕВСКОГО СЕЛЬСКОГО ПОСЕЛЕНИЯ ДУБОВСКОГО РАЙОНА 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в </a:t>
            </a:r>
            <a:r>
              <a:rPr lang="ru-RU" sz="1800" i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2014 </a:t>
            </a:r>
            <a:r>
              <a:rPr lang="ru-RU" sz="18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году</a:t>
            </a:r>
            <a:endParaRPr lang="ru-RU" sz="1800" i="0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8219290"/>
              </p:ext>
            </p:extLst>
          </p:nvPr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24573-40AB-4199-AC47-524304467C78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11200"/>
              </p:ext>
            </p:extLst>
          </p:nvPr>
        </p:nvGraphicFramePr>
        <p:xfrm>
          <a:off x="562270" y="1311151"/>
          <a:ext cx="9403456" cy="5611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348033" y="252043"/>
            <a:ext cx="9831930" cy="81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3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Андреевского сельского поселения Дубовского района в 2014 году</a:t>
            </a:r>
          </a:p>
        </p:txBody>
      </p:sp>
    </p:spTree>
    <p:extLst>
      <p:ext uri="{BB962C8B-B14F-4D97-AF65-F5344CB8AC3E}">
        <p14:creationId xmlns:p14="http://schemas.microsoft.com/office/powerpoint/2010/main" val="18464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11478</TotalTime>
  <Words>789</Words>
  <Application>Microsoft Office PowerPoint</Application>
  <PresentationFormat>Произвольный</PresentationFormat>
  <Paragraphs>277</Paragraphs>
  <Slides>19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Аспект</vt:lpstr>
      <vt:lpstr>Document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бюджета Андреевского сельского поселения Дубовского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mfsk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777</cp:lastModifiedBy>
  <cp:revision>690</cp:revision>
  <cp:lastPrinted>2015-05-07T06:40:50Z</cp:lastPrinted>
  <dcterms:created xsi:type="dcterms:W3CDTF">2006-03-13T15:04:37Z</dcterms:created>
  <dcterms:modified xsi:type="dcterms:W3CDTF">2015-05-07T07:00:00Z</dcterms:modified>
</cp:coreProperties>
</file>