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34" r:id="rId2"/>
    <p:sldId id="441" r:id="rId3"/>
    <p:sldId id="410" r:id="rId4"/>
    <p:sldId id="409" r:id="rId5"/>
    <p:sldId id="426" r:id="rId6"/>
    <p:sldId id="403" r:id="rId7"/>
    <p:sldId id="418" r:id="rId8"/>
    <p:sldId id="412" r:id="rId9"/>
    <p:sldId id="401" r:id="rId10"/>
    <p:sldId id="413" r:id="rId11"/>
    <p:sldId id="423" r:id="rId12"/>
    <p:sldId id="417" r:id="rId13"/>
    <p:sldId id="400" r:id="rId14"/>
  </p:sldIdLst>
  <p:sldSz cx="10440988" cy="7561263"/>
  <p:notesSz cx="9931400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FF"/>
    <a:srgbClr val="FF99FF"/>
    <a:srgbClr val="FF00FF"/>
    <a:srgbClr val="FFFFCC"/>
    <a:srgbClr val="FFFF00"/>
    <a:srgbClr val="FFE8D9"/>
    <a:srgbClr val="FD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9" autoAdjust="0"/>
    <p:restoredTop sz="99848" autoAdjust="0"/>
  </p:normalViewPr>
  <p:slideViewPr>
    <p:cSldViewPr>
      <p:cViewPr>
        <p:scale>
          <a:sx n="95" d="100"/>
          <a:sy n="95" d="100"/>
        </p:scale>
        <p:origin x="-300" y="-306"/>
      </p:cViewPr>
      <p:guideLst>
        <p:guide orient="horz" pos="2383"/>
        <p:guide pos="32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777\&#1056;&#1072;&#1073;&#1086;&#1095;&#1080;&#1081;%20&#1089;&#1090;&#1086;&#1083;\&#1051;&#1080;&#1089;&#1090;%20Microsoft%20Excel.xlsx!&#1051;&#1080;&#1089;&#1090;1!Object%2015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777\Application%20Data\Microsoft\Excel\&#1051;&#1080;&#1089;&#1090;%20&#1074;%20&#1051;&#1080;&#1089;&#1090;%20Microsoft%20Excel%20(version%201)%20(version%202).xls" TargetMode="External"/><Relationship Id="rId1" Type="http://schemas.openxmlformats.org/officeDocument/2006/relationships/image" Target="../media/image6.jpeg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777\&#1056;&#1072;&#1073;&#1086;&#1095;&#1080;&#1081;%20&#1089;&#1090;&#1086;&#1083;\&#1051;&#1080;&#1089;&#1090;%20Microsoft%20Excel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777\&#1056;&#1072;&#1073;&#1086;&#1095;&#1080;&#1081;%20&#1089;&#1090;&#1086;&#1083;\&#1051;&#1080;&#1089;&#1090;%20Microsoft%20Excel.xlsx!&#1051;&#1080;&#1089;&#1090;1!Object%2032!&#1051;&#1080;&#1089;&#1090;3!Object%2032" TargetMode="External"/><Relationship Id="rId1" Type="http://schemas.openxmlformats.org/officeDocument/2006/relationships/image" Target="../media/image10.jpe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777\&#1056;&#1072;&#1073;&#1086;&#1095;&#1080;&#1081;%20&#1089;&#1090;&#1086;&#1083;\&#1051;&#1080;&#1089;&#1090;%20Microsoft%20Excel.xlsx!&#1051;&#1080;&#1089;&#1090;1!Object%2032!&#1051;&#1080;&#1089;&#1090;3!Object%2032" TargetMode="External"/><Relationship Id="rId1" Type="http://schemas.openxmlformats.org/officeDocument/2006/relationships/image" Target="../media/image10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1"/>
          <c:order val="0"/>
          <c:tx>
            <c:strRef>
              <c:f>'[Диаграмма в Лист Microsoft Excel]осн.хар-ки бюджета'!$C$1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0000"/>
              </a:solidFill>
            </a:ln>
          </c:spPr>
          <c:invertIfNegative val="0"/>
          <c:dLbls>
            <c:dLbl>
              <c:idx val="0"/>
              <c:layout>
                <c:manualLayout>
                  <c:x val="2.4753584884330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847782994871915E-2"/>
                  <c:y val="4.180337041168200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Лист Microsoft Excel]осн.хар-ки бюджета'!$A$2:$A$3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'[Диаграмма в Лист Microsoft Excel]осн.хар-ки бюджета'!$C$2:$C$3</c:f>
              <c:numCache>
                <c:formatCode>0.0</c:formatCode>
                <c:ptCount val="2"/>
                <c:pt idx="0">
                  <c:v>7713.8</c:v>
                </c:pt>
                <c:pt idx="1">
                  <c:v>7203.4</c:v>
                </c:pt>
              </c:numCache>
            </c:numRef>
          </c:val>
        </c:ser>
        <c:ser>
          <c:idx val="2"/>
          <c:order val="1"/>
          <c:tx>
            <c:strRef>
              <c:f>'[Диаграмма в Лист Microsoft Excel]осн.хар-ки бюджета'!$B$1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8000"/>
              </a:solidFill>
            </a:ln>
          </c:spPr>
          <c:invertIfNegative val="0"/>
          <c:dLbls>
            <c:dLbl>
              <c:idx val="0"/>
              <c:layout>
                <c:manualLayout>
                  <c:x val="2.1659386773789268E-2"/>
                  <c:y val="-1.1401050907577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5832782712252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Лист Microsoft Excel]осн.хар-ки бюджета'!$A$2:$A$3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'[Диаграмма в Лист Microsoft Excel]осн.хар-ки бюджета'!$B$2:$B$3</c:f>
              <c:numCache>
                <c:formatCode>0.0</c:formatCode>
                <c:ptCount val="2"/>
                <c:pt idx="0">
                  <c:v>7771.9</c:v>
                </c:pt>
                <c:pt idx="1">
                  <c:v>7073.6</c:v>
                </c:pt>
              </c:numCache>
            </c:numRef>
          </c:val>
        </c:ser>
        <c:ser>
          <c:idx val="3"/>
          <c:order val="2"/>
          <c:tx>
            <c:strRef>
              <c:f>'[Диаграмма в Лист Microsoft Excel]осн.хар-ки бюджета'!$D$1</c:f>
              <c:strCache>
                <c:ptCount val="1"/>
                <c:pt idx="0">
                  <c:v>источники финансирования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7847782994871915E-2"/>
                  <c:y val="-3.6483362904248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Лист Microsoft Excel]осн.хар-ки бюджета'!$A$2:$A$3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'[Диаграмма в Лист Microsoft Excel]осн.хар-ки бюджета'!$D$2:$D$3</c:f>
              <c:numCache>
                <c:formatCode>0.0</c:formatCode>
                <c:ptCount val="2"/>
                <c:pt idx="0">
                  <c:v>-58.1</c:v>
                </c:pt>
                <c:pt idx="1">
                  <c:v>129.80000000000001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4349056"/>
        <c:axId val="144350592"/>
        <c:axId val="0"/>
      </c:bar3DChart>
      <c:catAx>
        <c:axId val="1443490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44350592"/>
        <c:crosses val="autoZero"/>
        <c:auto val="1"/>
        <c:lblAlgn val="ctr"/>
        <c:lblOffset val="100"/>
        <c:noMultiLvlLbl val="0"/>
      </c:catAx>
      <c:valAx>
        <c:axId val="14435059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443490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30695443645114"/>
          <c:y val="2.8446389496717756E-2"/>
          <c:w val="0.85371702637889957"/>
          <c:h val="0.803063457330415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'[Лист в Лист Microsoft Excel]Лист1'!$B$1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8285499275119136E-2"/>
                  <c:y val="0.37275739203580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488972008188159E-2"/>
                  <c:y val="0.14417624232228166"/>
                </c:manualLayout>
              </c:layout>
              <c:tx>
                <c:rich>
                  <a:bodyPr/>
                  <a:lstStyle/>
                  <a:p>
                    <a:pPr>
                      <a:defRPr sz="1815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2186,2</a:t>
                    </a:r>
                  </a:p>
                </c:rich>
              </c:tx>
              <c:spPr>
                <a:solidFill>
                  <a:schemeClr val="bg1"/>
                </a:solidFill>
                <a:effectLst>
                  <a:outerShdw dist="35560" dir="2700000" algn="ctr" rotWithShape="0">
                    <a:sysClr val="windowText" lastClr="000000"/>
                  </a:outerShdw>
                </a:effectLst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571374818779784E-3"/>
                  <c:y val="0.19899058834732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98213516319508E-3"/>
                  <c:y val="0.37911184471566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effectLst>
                <a:outerShdw dist="35560" dir="2700000" algn="ctr" rotWithShape="0">
                  <a:sysClr val="windowText" lastClr="000000"/>
                </a:outerShdw>
              </a:effectLst>
            </c:spPr>
            <c:txPr>
              <a:bodyPr/>
              <a:lstStyle/>
              <a:p>
                <a:pPr>
                  <a:defRPr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'[Лист в Лист Microsoft Excel]Лист1'!$A$2:$A$5</c:f>
              <c:strCache>
                <c:ptCount val="4"/>
                <c:pt idx="0">
                  <c:v>Отчет 2012</c:v>
                </c:pt>
                <c:pt idx="1">
                  <c:v>Первоначальный план 2013</c:v>
                </c:pt>
                <c:pt idx="2">
                  <c:v>Уточненный план 2013</c:v>
                </c:pt>
                <c:pt idx="3">
                  <c:v>Отчет 2013</c:v>
                </c:pt>
              </c:strCache>
            </c:strRef>
          </c:cat>
          <c:val>
            <c:numRef>
              <c:f>'[Лист в Лист Microsoft Excel]Лист1'!$B$2:$B$5</c:f>
              <c:numCache>
                <c:formatCode>General</c:formatCode>
                <c:ptCount val="4"/>
                <c:pt idx="0">
                  <c:v>2364.1999999999998</c:v>
                </c:pt>
                <c:pt idx="1">
                  <c:v>2186.1999999999998</c:v>
                </c:pt>
                <c:pt idx="2">
                  <c:v>2376.6</c:v>
                </c:pt>
                <c:pt idx="3">
                  <c:v>2367.6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183872"/>
        <c:axId val="19185664"/>
        <c:axId val="0"/>
      </c:bar3DChart>
      <c:catAx>
        <c:axId val="1918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12">
                <a:latin typeface="Calibri" pitchFamily="34" charset="0"/>
              </a:defRPr>
            </a:pPr>
            <a:endParaRPr lang="ru-RU"/>
          </a:p>
        </c:txPr>
        <c:crossAx val="19185664"/>
        <c:crosses val="autoZero"/>
        <c:auto val="1"/>
        <c:lblAlgn val="ctr"/>
        <c:lblOffset val="100"/>
        <c:noMultiLvlLbl val="0"/>
      </c:catAx>
      <c:valAx>
        <c:axId val="19185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ru-RU"/>
          </a:p>
        </c:txPr>
        <c:crossAx val="191838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1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blipFill dpi="0" rotWithShape="1">
          <a:blip xmlns:r="http://schemas.openxmlformats.org/officeDocument/2006/relationships" r:embed="rId1">
            <a:alphaModFix amt="57000"/>
          </a:blip>
          <a:srcRect/>
          <a:tile tx="0" ty="0" sx="100000" sy="100000" flip="none" algn="tl"/>
        </a:blipFill>
      </c:spPr>
    </c:floor>
    <c:sideWall>
      <c:thickness val="0"/>
      <c:spPr>
        <a:blipFill dpi="0" rotWithShape="1">
          <a:blip xmlns:r="http://schemas.openxmlformats.org/officeDocument/2006/relationships" r:embed="rId1">
            <a:alphaModFix amt="64000"/>
          </a:blip>
          <a:srcRect/>
          <a:tile tx="0" ty="0" sx="100000" sy="100000" flip="none" algn="tl"/>
        </a:blipFill>
      </c:spPr>
    </c:sideWall>
    <c:backWall>
      <c:thickness val="0"/>
      <c:spPr>
        <a:blipFill dpi="0" rotWithShape="1">
          <a:blip xmlns:r="http://schemas.openxmlformats.org/officeDocument/2006/relationships" r:embed="rId1">
            <a:alphaModFix amt="64000"/>
          </a:blip>
          <a:srcRect/>
          <a:tile tx="0" ty="0" sx="100000" sy="100000" flip="none" algn="tl"/>
        </a:blip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B0F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5145240978734226E-3"/>
                  <c:y val="0.11121753766056917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z="1400" b="1"/>
                      <a:t>788.28</a:t>
                    </a:r>
                    <a:endParaRPr lang="en-US" b="1"/>
                  </a:p>
                </c:rich>
              </c:tx>
              <c:numFmt formatCode="#,##0.0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8421580338640057E-2"/>
                  <c:y val="5.7244725465969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277991780298066E-2"/>
                  <c:y val="-1.2525848946809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0926639267660223E-3"/>
                  <c:y val="9.3943867101071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006434398142081E-2"/>
                  <c:y val="-8.35056596453968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004174029689307E-16"/>
                  <c:y val="-6.2629244734047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Налог на совокупный доход</c:v>
                </c:pt>
                <c:pt idx="3">
                  <c:v>Арендная плата за земли до разграничения</c:v>
                </c:pt>
                <c:pt idx="4">
                  <c:v>Аренда имущества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788278.53</c:v>
                </c:pt>
                <c:pt idx="1">
                  <c:v>1001515.33</c:v>
                </c:pt>
                <c:pt idx="2">
                  <c:v>176590.03</c:v>
                </c:pt>
                <c:pt idx="3">
                  <c:v>185454.19</c:v>
                </c:pt>
                <c:pt idx="4">
                  <c:v>147423.76</c:v>
                </c:pt>
                <c:pt idx="5">
                  <c:v>64920.9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3191762251674124E-2"/>
                  <c:y val="0.133609055432634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1256086330169013E-2"/>
                  <c:y val="0.12014073739291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827540942752119E-2"/>
                  <c:y val="-1.8788773420214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370655707064089E-2"/>
                  <c:y val="0.112732640521285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463319633830111E-2"/>
                  <c:y val="-1.46134904379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9562417958738112E-2"/>
                  <c:y val="-2.0876414911349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Налог на совокупный доход</c:v>
                </c:pt>
                <c:pt idx="3">
                  <c:v>Арендная плата за земли до разграничения</c:v>
                </c:pt>
                <c:pt idx="4">
                  <c:v>Аренда имущества</c:v>
                </c:pt>
                <c:pt idx="5">
                  <c:v>Прочие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705691.12</c:v>
                </c:pt>
                <c:pt idx="1">
                  <c:v>1240348.8</c:v>
                </c:pt>
                <c:pt idx="2">
                  <c:v>9731.35</c:v>
                </c:pt>
                <c:pt idx="3">
                  <c:v>217427.82</c:v>
                </c:pt>
                <c:pt idx="4">
                  <c:v>89601.04</c:v>
                </c:pt>
                <c:pt idx="5">
                  <c:v>104809.7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44756096"/>
        <c:axId val="144770176"/>
        <c:axId val="0"/>
      </c:bar3DChart>
      <c:catAx>
        <c:axId val="14475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effectLst>
            <a:outerShdw blurRad="203200" dist="50800" dir="5400000" algn="ctr" rotWithShape="0">
              <a:srgbClr val="000000">
                <a:alpha val="6000"/>
              </a:srgbClr>
            </a:outerShdw>
          </a:effectLst>
        </c:spPr>
        <c:txPr>
          <a:bodyPr/>
          <a:lstStyle/>
          <a:p>
            <a:pPr>
              <a:defRPr sz="1193"/>
            </a:pPr>
            <a:endParaRPr lang="ru-RU"/>
          </a:p>
        </c:txPr>
        <c:crossAx val="144770176"/>
        <c:crosses val="autoZero"/>
        <c:auto val="1"/>
        <c:lblAlgn val="ctr"/>
        <c:lblOffset val="100"/>
        <c:noMultiLvlLbl val="0"/>
      </c:catAx>
      <c:valAx>
        <c:axId val="144770176"/>
        <c:scaling>
          <c:orientation val="minMax"/>
          <c:max val="1400000"/>
        </c:scaling>
        <c:delete val="0"/>
        <c:axPos val="l"/>
        <c:majorGridlines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</c:majorGridlines>
        <c:numFmt formatCode="#,##0.0" sourceLinked="0"/>
        <c:majorTickMark val="none"/>
        <c:minorTickMark val="none"/>
        <c:tickLblPos val="nextTo"/>
        <c:spPr>
          <a:noFill/>
          <a:effectLst>
            <a:glow rad="1409700">
              <a:schemeClr val="accent1">
                <a:alpha val="38000"/>
              </a:schemeClr>
            </a:glow>
            <a:outerShdw blurRad="50800" dist="50800" dir="5400000" algn="ctr" rotWithShape="0">
              <a:srgbClr val="000000">
                <a:alpha val="3000"/>
              </a:srgbClr>
            </a:outerShdw>
          </a:effectLst>
        </c:spPr>
        <c:txPr>
          <a:bodyPr/>
          <a:lstStyle/>
          <a:p>
            <a:pPr>
              <a:defRPr sz="895"/>
            </a:pPr>
            <a:endParaRPr lang="ru-RU"/>
          </a:p>
        </c:txPr>
        <c:crossAx val="144756096"/>
        <c:crosses val="autoZero"/>
        <c:crossBetween val="between"/>
        <c:minorUnit val="40000"/>
        <c:dispUnits>
          <c:builtInUnit val="thousands"/>
        </c:dispUnits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4422719435373323E-2"/>
          <c:y val="0.93033824400829734"/>
          <c:w val="0.95445606240614267"/>
          <c:h val="9.9553308819558747E-3"/>
        </c:manualLayout>
      </c:layout>
      <c:overlay val="0"/>
      <c:txPr>
        <a:bodyPr/>
        <a:lstStyle/>
        <a:p>
          <a:pPr>
            <a:defRPr sz="1399">
              <a:solidFill>
                <a:schemeClr val="bg1"/>
              </a:solidFill>
            </a:defRPr>
          </a:pPr>
          <a:endParaRPr lang="ru-RU"/>
        </a:p>
      </c:txPr>
    </c:legend>
    <c:plotVisOnly val="0"/>
    <c:dispBlanksAs val="gap"/>
    <c:showDLblsOverMax val="0"/>
  </c:chart>
  <c:spPr>
    <a:noFill/>
    <a:ln w="9525">
      <a:noFill/>
    </a:ln>
  </c:spPr>
  <c:txPr>
    <a:bodyPr/>
    <a:lstStyle/>
    <a:p>
      <a:pPr>
        <a:defRPr sz="1787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94860823955416E-2"/>
          <c:y val="7.5263525693810784E-2"/>
          <c:w val="0.84538798520539915"/>
          <c:h val="0.79205272612086997"/>
        </c:manualLayout>
      </c:layout>
      <c:ofPieChart>
        <c:ofPieType val="pie"/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1154</a:t>
                    </a:r>
                    <a:r>
                      <a:rPr lang="ru-RU" smtClean="0"/>
                      <a:t>.0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014745112821245"/>
                  <c:y val="0.124101840090057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Лист3!$A$12:$A$13</c:f>
              <c:strCache>
                <c:ptCount val="2"/>
                <c:pt idx="0">
                  <c:v>Расходы за счет средств межбюджетных трансфертов</c:v>
                </c:pt>
                <c:pt idx="1">
                  <c:v>Расходы за счет средств местного бюджета</c:v>
                </c:pt>
              </c:strCache>
            </c:strRef>
          </c:cat>
          <c:val>
            <c:numRef>
              <c:f>Лист3!$B$12:$B$13</c:f>
              <c:numCache>
                <c:formatCode>General</c:formatCode>
                <c:ptCount val="2"/>
                <c:pt idx="0">
                  <c:v>1154</c:v>
                </c:pt>
                <c:pt idx="1">
                  <c:v>6049.4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legend>
      <c:legendPos val="b"/>
      <c:legendEntry>
        <c:idx val="0"/>
        <c:txPr>
          <a:bodyPr/>
          <a:lstStyle/>
          <a:p>
            <a:pPr rtl="0">
              <a:defRPr sz="1400" b="1" i="1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 rtl="0">
              <a:defRPr sz="1400" b="1" i="1" baseline="0"/>
            </a:pPr>
            <a:endParaRPr lang="ru-RU"/>
          </a:p>
        </c:txPr>
      </c:legendEntry>
      <c:layout>
        <c:manualLayout>
          <c:xMode val="edge"/>
          <c:yMode val="edge"/>
          <c:x val="0.1492218505460432"/>
          <c:y val="0.82666289315612107"/>
          <c:w val="0.70155619292332416"/>
          <c:h val="0.12307444417243452"/>
        </c:manualLayout>
      </c:layout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spPr>
    <a:gradFill>
      <a:gsLst>
        <a:gs pos="95003">
          <a:schemeClr val="accent1">
            <a:lumMod val="20000"/>
            <a:lumOff val="80000"/>
          </a:schemeClr>
        </a:gs>
        <a:gs pos="86675">
          <a:schemeClr val="accent1">
            <a:lumMod val="20000"/>
            <a:lumOff val="80000"/>
          </a:schemeClr>
        </a:gs>
        <a:gs pos="64176">
          <a:schemeClr val="tx2">
            <a:lumMod val="40000"/>
            <a:lumOff val="60000"/>
          </a:schemeClr>
        </a:gs>
        <a:gs pos="43350">
          <a:schemeClr val="accent5">
            <a:lumMod val="20000"/>
            <a:lumOff val="80000"/>
          </a:schemeClr>
        </a:gs>
        <a:gs pos="0">
          <a:schemeClr val="tx2">
            <a:lumMod val="20000"/>
            <a:lumOff val="80000"/>
          </a:schemeClr>
        </a:gs>
        <a:gs pos="25000">
          <a:srgbClr val="21D6E0"/>
        </a:gs>
        <a:gs pos="75000">
          <a:srgbClr val="0087E6"/>
        </a:gs>
        <a:gs pos="100000">
          <a:srgbClr val="005CBF"/>
        </a:gs>
      </a:gsLst>
      <a:lin ang="5400000" scaled="0"/>
    </a:gra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sideWall>
    <c:back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backWall>
    <c:plotArea>
      <c:layout>
        <c:manualLayout>
          <c:layoutTarget val="inner"/>
          <c:xMode val="edge"/>
          <c:yMode val="edge"/>
          <c:x val="0.11902050131509095"/>
          <c:y val="0.19320496831165898"/>
          <c:w val="0.74611446508533241"/>
          <c:h val="0.48140746541285284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B0F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explosion val="15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4079847010680101E-2"/>
                  <c:y val="-0.2143378932712299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0950624097902376"/>
                  <c:y val="2.2786915140545396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0124313785055643E-2"/>
                  <c:y val="-7.2951542684855319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2564727656523013E-2"/>
                  <c:y val="-1.1746254610026726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8.7022527799941428E-3"/>
                  <c:y val="-9.0318844718378297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'[Лист в Лист в Лист Microsoft Excel]Лист1'!$A$1:$K$1</c:f>
              <c:strCache>
                <c:ptCount val="7"/>
                <c:pt idx="0">
                  <c:v>Общегосударственные вопросы</c:v>
                </c:pt>
                <c:pt idx="1">
                  <c:v>жилищно-коммунальное хозяйство</c:v>
                </c:pt>
                <c:pt idx="2">
                  <c:v>Культура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Национальная экономика</c:v>
                </c:pt>
                <c:pt idx="5">
                  <c:v>Физическая культура</c:v>
                </c:pt>
                <c:pt idx="6">
                  <c:v>Прочие</c:v>
                </c:pt>
              </c:strCache>
            </c:strRef>
          </c:cat>
          <c:val>
            <c:numRef>
              <c:f>'[Лист в Лист в Лист Microsoft Excel]Лист1'!$A$2:$K$2</c:f>
              <c:numCache>
                <c:formatCode>General</c:formatCode>
                <c:ptCount val="7"/>
                <c:pt idx="0">
                  <c:v>49.8</c:v>
                </c:pt>
                <c:pt idx="1">
                  <c:v>26.7</c:v>
                </c:pt>
                <c:pt idx="2">
                  <c:v>19.899999999999999</c:v>
                </c:pt>
                <c:pt idx="3">
                  <c:v>1.3</c:v>
                </c:pt>
                <c:pt idx="4">
                  <c:v>0.8</c:v>
                </c:pt>
                <c:pt idx="5">
                  <c:v>0.7</c:v>
                </c:pt>
                <c:pt idx="6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sideWall>
    <c:back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backWall>
    <c:plotArea>
      <c:layout>
        <c:manualLayout>
          <c:layoutTarget val="inner"/>
          <c:xMode val="edge"/>
          <c:yMode val="edge"/>
          <c:x val="0.11902050131509095"/>
          <c:y val="0.1977567240307502"/>
          <c:w val="0.74152575238590757"/>
          <c:h val="0.46487397409575543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24"/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B0F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0325143271118024E-2"/>
                  <c:y val="9.9241440471288758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2333600664740955E-2"/>
                  <c:y val="5.4735586313200101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7829222678961595E-3"/>
                  <c:y val="-5.5322321815052949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7821390794541346E-2"/>
                  <c:y val="-0.12464209926202768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6.2602202185868233E-2"/>
                  <c:y val="-4.9221645076489406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'[Лист в Лист в Лист Microsoft Excel]Лист1'!$A$1:$K$1</c:f>
              <c:strCache>
                <c:ptCount val="7"/>
                <c:pt idx="0">
                  <c:v>Общегосударственные вопросы</c:v>
                </c:pt>
                <c:pt idx="1">
                  <c:v>жилищно-коммунальное хозяйство</c:v>
                </c:pt>
                <c:pt idx="2">
                  <c:v>Культура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Национальная экономика</c:v>
                </c:pt>
                <c:pt idx="5">
                  <c:v>Физическая культура</c:v>
                </c:pt>
                <c:pt idx="6">
                  <c:v>Прочие</c:v>
                </c:pt>
              </c:strCache>
            </c:strRef>
          </c:cat>
          <c:val>
            <c:numRef>
              <c:f>'[Лист в Лист в Лист Microsoft Excel]Лист1'!$A$2:$K$2</c:f>
              <c:numCache>
                <c:formatCode>General</c:formatCode>
                <c:ptCount val="7"/>
                <c:pt idx="0">
                  <c:v>52.6</c:v>
                </c:pt>
                <c:pt idx="1">
                  <c:v>18</c:v>
                </c:pt>
                <c:pt idx="2">
                  <c:v>25.8</c:v>
                </c:pt>
                <c:pt idx="3">
                  <c:v>0.4</c:v>
                </c:pt>
                <c:pt idx="4">
                  <c:v>1.9</c:v>
                </c:pt>
                <c:pt idx="5">
                  <c:v>0.2</c:v>
                </c:pt>
                <c:pt idx="6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0.12397</cdr:x>
      <cdr:y>0.31319</cdr:y>
    </cdr:from>
    <cdr:to>
      <cdr:x>0.21488</cdr:x>
      <cdr:y>0.37922</cdr:y>
    </cdr:to>
    <cdr:cxnSp macro="">
      <cdr:nvCxnSpPr>
        <cdr:cNvPr id="3" name="Прямая со стрелкой 2"/>
        <cdr:cNvCxnSpPr/>
      </cdr:nvCxnSpPr>
      <cdr:spPr bwMode="auto">
        <a:xfrm xmlns:a="http://schemas.openxmlformats.org/drawingml/2006/main">
          <a:off x="1080120" y="1707440"/>
          <a:ext cx="792088" cy="360040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31750" cap="flat" cmpd="sng" algn="ctr">
          <a:solidFill>
            <a:srgbClr val="C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0.23967</cdr:x>
      <cdr:y>0.12827</cdr:y>
    </cdr:from>
    <cdr:to>
      <cdr:x>0.30386</cdr:x>
      <cdr:y>0.23394</cdr:y>
    </cdr:to>
    <cdr:cxnSp macro="">
      <cdr:nvCxnSpPr>
        <cdr:cNvPr id="5" name="Прямая со стрелкой 4"/>
        <cdr:cNvCxnSpPr/>
      </cdr:nvCxnSpPr>
      <cdr:spPr bwMode="auto">
        <a:xfrm xmlns:a="http://schemas.openxmlformats.org/drawingml/2006/main" flipV="1">
          <a:off x="2088232" y="699328"/>
          <a:ext cx="559274" cy="576064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31750" cap="flat" cmpd="sng" algn="ctr">
          <a:solidFill>
            <a:srgbClr val="C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0.54545</cdr:x>
      <cdr:y>0.61697</cdr:y>
    </cdr:from>
    <cdr:to>
      <cdr:x>0.63593</cdr:x>
      <cdr:y>0.65659</cdr:y>
    </cdr:to>
    <cdr:cxnSp macro="">
      <cdr:nvCxnSpPr>
        <cdr:cNvPr id="7" name="Прямая со стрелкой 6"/>
        <cdr:cNvCxnSpPr/>
      </cdr:nvCxnSpPr>
      <cdr:spPr bwMode="auto">
        <a:xfrm xmlns:a="http://schemas.openxmlformats.org/drawingml/2006/main" flipV="1">
          <a:off x="4752528" y="3363624"/>
          <a:ext cx="788293" cy="216024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31750" cap="flat" cmpd="sng" algn="ctr">
          <a:solidFill>
            <a:srgbClr val="C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0.6941</cdr:x>
      <cdr:y>0.60376</cdr:y>
    </cdr:from>
    <cdr:to>
      <cdr:x>0.77686</cdr:x>
      <cdr:y>0.6698</cdr:y>
    </cdr:to>
    <cdr:cxnSp macro="">
      <cdr:nvCxnSpPr>
        <cdr:cNvPr id="9" name="Прямая со стрелкой 8"/>
        <cdr:cNvCxnSpPr/>
      </cdr:nvCxnSpPr>
      <cdr:spPr bwMode="auto">
        <a:xfrm xmlns:a="http://schemas.openxmlformats.org/drawingml/2006/main">
          <a:off x="6047711" y="3291616"/>
          <a:ext cx="721041" cy="360040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31750" cap="flat" cmpd="sng" algn="ctr">
          <a:solidFill>
            <a:srgbClr val="C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0.83471</cdr:x>
      <cdr:y>0.64338</cdr:y>
    </cdr:from>
    <cdr:to>
      <cdr:x>0.92562</cdr:x>
      <cdr:y>0.68077</cdr:y>
    </cdr:to>
    <cdr:cxnSp macro="">
      <cdr:nvCxnSpPr>
        <cdr:cNvPr id="11" name="Прямая со стрелкой 10"/>
        <cdr:cNvCxnSpPr/>
      </cdr:nvCxnSpPr>
      <cdr:spPr bwMode="auto">
        <a:xfrm xmlns:a="http://schemas.openxmlformats.org/drawingml/2006/main" flipV="1">
          <a:off x="7272808" y="3507640"/>
          <a:ext cx="792088" cy="203821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31750" cap="flat" cmpd="sng" algn="ctr">
          <a:solidFill>
            <a:srgbClr val="C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0.42975</cdr:x>
      <cdr:y>0.61697</cdr:y>
    </cdr:from>
    <cdr:to>
      <cdr:x>0.4876</cdr:x>
      <cdr:y>0.70942</cdr:y>
    </cdr:to>
    <cdr:cxnSp macro="">
      <cdr:nvCxnSpPr>
        <cdr:cNvPr id="13" name="Прямая со стрелкой 12"/>
        <cdr:cNvCxnSpPr/>
      </cdr:nvCxnSpPr>
      <cdr:spPr bwMode="auto">
        <a:xfrm xmlns:a="http://schemas.openxmlformats.org/drawingml/2006/main">
          <a:off x="3744416" y="3363624"/>
          <a:ext cx="504056" cy="504056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31750" cap="flat" cmpd="sng" algn="ctr">
          <a:solidFill>
            <a:srgbClr val="C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9275" y="0"/>
            <a:ext cx="43021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9275" y="6456363"/>
            <a:ext cx="43021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fld id="{06709760-EB72-403B-A676-E95E83AC87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602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53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06750" y="509588"/>
            <a:ext cx="351790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7388"/>
            <a:ext cx="7943850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5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6363"/>
            <a:ext cx="4305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fld id="{A4CDDCBA-9F74-40EA-BB85-B64EE4DAC79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98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06750" y="509588"/>
            <a:ext cx="3517900" cy="2547937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8338" y="509588"/>
            <a:ext cx="3517900" cy="2547937"/>
          </a:xfrm>
          <a:ln/>
        </p:spPr>
      </p:sp>
      <p:sp>
        <p:nvSpPr>
          <p:cNvPr id="9219" name="Rectangle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7025" cy="3059113"/>
          </a:xfrm>
          <a:noFill/>
        </p:spPr>
        <p:txBody>
          <a:bodyPr lIns="90965" tIns="45483" rIns="90965" bIns="45483"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Вставьте карту своей страны.</a:t>
            </a:r>
            <a:endParaRPr lang="en-US" smtClean="0"/>
          </a:p>
        </p:txBody>
      </p:sp>
      <p:sp>
        <p:nvSpPr>
          <p:cNvPr id="9220" name="Rectangle 3"/>
          <p:cNvSpPr txBox="1">
            <a:spLocks noGrp="1"/>
          </p:cNvSpPr>
          <p:nvPr/>
        </p:nvSpPr>
        <p:spPr bwMode="auto">
          <a:xfrm>
            <a:off x="5626100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65" tIns="45483" rIns="90965" bIns="45483" anchor="b"/>
          <a:lstStyle/>
          <a:p>
            <a:pPr algn="r" defTabSz="909638" eaLnBrk="1" hangingPunct="1"/>
            <a:fld id="{6E03BAAA-BD1E-434B-A555-C988F9A4BC3B}" type="slidenum">
              <a:rPr lang="en-US" sz="1200" b="0" i="0">
                <a:latin typeface="Calibri" pitchFamily="34" charset="0"/>
              </a:rPr>
              <a:pPr algn="r" defTabSz="909638" eaLnBrk="1" hangingPunct="1"/>
              <a:t>5</a:t>
            </a:fld>
            <a:endParaRPr lang="en-US" sz="1200" b="0" i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2638" y="2349500"/>
            <a:ext cx="8875712" cy="1620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863" y="4284663"/>
            <a:ext cx="7307262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F0B5FE-7828-4B2D-8EA7-9DF4823F65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DA1AA-8FB7-486E-8FD5-D0A6B2B9FA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40613" y="671513"/>
            <a:ext cx="2217737" cy="60499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82638" y="671513"/>
            <a:ext cx="6505575" cy="60499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D5198-9771-4EA1-89D7-53DA6A7A3E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671513"/>
            <a:ext cx="8875712" cy="12620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82638" y="2184400"/>
            <a:ext cx="8875712" cy="45370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3ADB7-4352-4B9A-9B99-A9E8DC6F10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782638" y="671513"/>
            <a:ext cx="8875712" cy="12620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2638" y="2184400"/>
            <a:ext cx="4360862" cy="2192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95900" y="2184400"/>
            <a:ext cx="4362450" cy="2192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782638" y="4529138"/>
            <a:ext cx="4360862" cy="2192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95900" y="4529138"/>
            <a:ext cx="4362450" cy="2192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BB5BD-692A-457C-B73B-1831B41E27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82638" y="671513"/>
            <a:ext cx="8875712" cy="60499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61862-66DC-4A38-9CDE-8D91645625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DE73B-0E40-464F-9F3A-EE637C17DA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500" y="4859338"/>
            <a:ext cx="88741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5500" y="3205163"/>
            <a:ext cx="88741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C9472E-7D0F-4A6F-A9FE-97D0C01CCF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82638" y="2184400"/>
            <a:ext cx="4360862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95900" y="2184400"/>
            <a:ext cx="436245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41F8D-2EEF-43B4-8D75-D6DE079EAF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288" y="303213"/>
            <a:ext cx="939641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288" y="1692275"/>
            <a:ext cx="4613275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288" y="2397125"/>
            <a:ext cx="4613275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38" y="1692275"/>
            <a:ext cx="4614862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38" y="2397125"/>
            <a:ext cx="4614862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FF347-BA03-49FC-B1B5-AFA71E389C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2C95-9E2E-4771-A9FC-D694D76DD3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3977C-F926-4B1E-AD27-ADDB77348F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288" y="301625"/>
            <a:ext cx="343535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81463" y="301625"/>
            <a:ext cx="5837237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288" y="1582738"/>
            <a:ext cx="343535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494112-CFA9-48F5-B61C-4F0921BC9B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288" y="5292725"/>
            <a:ext cx="62642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288" y="676275"/>
            <a:ext cx="62642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288" y="5918200"/>
            <a:ext cx="62642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82CB0-1DA4-484F-8ED6-F821DA9CA2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chemeClr val="bg1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2638" y="671513"/>
            <a:ext cx="8875712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90" tIns="46194" rIns="92390" bIns="461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2638" y="2184400"/>
            <a:ext cx="887571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90" tIns="46194" rIns="92390" bIns="461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2638" y="6889750"/>
            <a:ext cx="21764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0" tIns="46194" rIns="92390" bIns="4619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67113" y="6889750"/>
            <a:ext cx="33067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0" tIns="46194" rIns="92390" bIns="4619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81888" y="6889750"/>
            <a:ext cx="21764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0" tIns="46194" rIns="92390" bIns="4619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/>
            </a:lvl1pPr>
          </a:lstStyle>
          <a:p>
            <a:fld id="{DE883229-7768-4580-97C4-B6D4EED6AA2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255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255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9255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9255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9255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9255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9255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9255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9255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6075" indent="-346075" algn="l" defTabSz="9255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9300" indent="-287338" algn="l" defTabSz="9255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54113" indent="-228600" algn="l" defTabSz="92551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16075" indent="-231775" algn="l" defTabSz="9255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79625" indent="-230188" algn="l" defTabSz="9255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36825" indent="-230188" algn="l" defTabSz="9255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94025" indent="-230188" algn="l" defTabSz="9255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51225" indent="-230188" algn="l" defTabSz="9255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08425" indent="-230188" algn="l" defTabSz="9255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Word_97_-_2003_Document2.doc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450850" y="207963"/>
            <a:ext cx="9537700" cy="667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algn="ctr" defTabSz="1028700" eaLnBrk="1" hangingPunct="1">
              <a:spcBef>
                <a:spcPct val="50000"/>
              </a:spcBef>
            </a:pPr>
            <a:endParaRPr lang="ru-RU" i="0"/>
          </a:p>
          <a:p>
            <a:pPr algn="ctr" defTabSz="1028700" eaLnBrk="1" hangingPunct="1">
              <a:spcBef>
                <a:spcPct val="50000"/>
              </a:spcBef>
            </a:pPr>
            <a:endParaRPr lang="ru-RU" i="0"/>
          </a:p>
          <a:p>
            <a:pPr algn="ctr" defTabSz="1028700" eaLnBrk="1" hangingPunct="1">
              <a:spcBef>
                <a:spcPct val="50000"/>
              </a:spcBef>
            </a:pPr>
            <a:endParaRPr lang="ru-RU" i="0"/>
          </a:p>
          <a:p>
            <a:pPr algn="ctr" defTabSz="1028700" eaLnBrk="1" hangingPunct="1">
              <a:spcBef>
                <a:spcPct val="50000"/>
              </a:spcBef>
            </a:pPr>
            <a:endParaRPr lang="ru-RU" i="0"/>
          </a:p>
          <a:p>
            <a:pPr algn="ctr" defTabSz="1028700" eaLnBrk="1" hangingPunct="1">
              <a:spcBef>
                <a:spcPct val="50000"/>
              </a:spcBef>
            </a:pPr>
            <a:endParaRPr lang="ru-RU" i="0"/>
          </a:p>
          <a:p>
            <a:pPr algn="ctr" defTabSz="1028700" eaLnBrk="1" hangingPunct="1">
              <a:spcBef>
                <a:spcPct val="50000"/>
              </a:spcBef>
            </a:pPr>
            <a:endParaRPr lang="ru-RU" i="0"/>
          </a:p>
          <a:p>
            <a:pPr algn="ctr" defTabSz="1028700" eaLnBrk="1" hangingPunct="1">
              <a:spcBef>
                <a:spcPct val="50000"/>
              </a:spcBef>
            </a:pPr>
            <a:endParaRPr lang="ru-RU" i="0"/>
          </a:p>
          <a:p>
            <a:pPr algn="ctr" defTabSz="1028700" eaLnBrk="1" hangingPunct="1">
              <a:spcBef>
                <a:spcPct val="50000"/>
              </a:spcBef>
            </a:pPr>
            <a:endParaRPr lang="ru-RU" i="0"/>
          </a:p>
          <a:p>
            <a:pPr algn="ctr" defTabSz="1028700" eaLnBrk="1" hangingPunct="1">
              <a:spcBef>
                <a:spcPct val="50000"/>
              </a:spcBef>
            </a:pPr>
            <a:endParaRPr lang="ru-RU" i="0"/>
          </a:p>
          <a:p>
            <a:pPr algn="ctr" defTabSz="1028700" eaLnBrk="1" hangingPunct="1">
              <a:spcBef>
                <a:spcPct val="50000"/>
              </a:spcBef>
            </a:pPr>
            <a:endParaRPr lang="ru-RU" i="0"/>
          </a:p>
          <a:p>
            <a:pPr algn="ctr" defTabSz="1028700" eaLnBrk="1" hangingPunct="1">
              <a:spcBef>
                <a:spcPct val="50000"/>
              </a:spcBef>
            </a:pPr>
            <a:endParaRPr lang="ru-RU" i="0"/>
          </a:p>
          <a:p>
            <a:pPr algn="ctr" defTabSz="1028700" eaLnBrk="1" hangingPunct="1">
              <a:spcBef>
                <a:spcPct val="50000"/>
              </a:spcBef>
            </a:pPr>
            <a:endParaRPr lang="ru-RU" i="0"/>
          </a:p>
          <a:p>
            <a:pPr algn="ctr" defTabSz="1028700" eaLnBrk="1" hangingPunct="1">
              <a:spcBef>
                <a:spcPct val="50000"/>
              </a:spcBef>
            </a:pPr>
            <a:endParaRPr lang="ru-RU" i="0"/>
          </a:p>
          <a:p>
            <a:pPr algn="ctr" defTabSz="1028700" eaLnBrk="1" hangingPunct="1">
              <a:spcBef>
                <a:spcPct val="50000"/>
              </a:spcBef>
            </a:pPr>
            <a:endParaRPr lang="ru-RU" i="0"/>
          </a:p>
          <a:p>
            <a:pPr algn="ctr" defTabSz="1028700" eaLnBrk="1" hangingPunct="1">
              <a:spcBef>
                <a:spcPct val="50000"/>
              </a:spcBef>
            </a:pPr>
            <a:endParaRPr lang="ru-RU" i="0"/>
          </a:p>
          <a:p>
            <a:pPr algn="ctr" defTabSz="1028700" eaLnBrk="1" hangingPunct="1">
              <a:spcBef>
                <a:spcPct val="50000"/>
              </a:spcBef>
            </a:pPr>
            <a:endParaRPr lang="ru-RU" i="0"/>
          </a:p>
          <a:p>
            <a:pPr algn="ctr" defTabSz="1028700" eaLnBrk="1" hangingPunct="1">
              <a:lnSpc>
                <a:spcPct val="50000"/>
              </a:lnSpc>
              <a:spcBef>
                <a:spcPct val="50000"/>
              </a:spcBef>
            </a:pPr>
            <a:endParaRPr lang="ru-RU" sz="1800" i="0"/>
          </a:p>
          <a:p>
            <a:pPr algn="ctr" defTabSz="1028700" eaLnBrk="1" hangingPunct="1">
              <a:lnSpc>
                <a:spcPct val="50000"/>
              </a:lnSpc>
              <a:spcBef>
                <a:spcPct val="50000"/>
              </a:spcBef>
            </a:pPr>
            <a:endParaRPr lang="ru-RU" sz="1800" i="0"/>
          </a:p>
          <a:p>
            <a:pPr algn="ctr" defTabSz="1028700" eaLnBrk="1" hangingPunct="1">
              <a:lnSpc>
                <a:spcPct val="50000"/>
              </a:lnSpc>
              <a:spcBef>
                <a:spcPct val="50000"/>
              </a:spcBef>
            </a:pPr>
            <a:endParaRPr lang="ru-RU" sz="1800" i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79934" y="828675"/>
            <a:ext cx="10081666" cy="467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2870" tIns="51435" rIns="102870" bIns="51435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 исполнении бюджета Андреевского сельского поселения Дубовского района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Ростовской области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5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 2013 год</a:t>
            </a:r>
            <a:endParaRPr lang="ru-RU" sz="5400" b="0" i="0" dirty="0" smtClean="0">
              <a:solidFill>
                <a:schemeClr val="accent2"/>
              </a:solidFill>
            </a:endParaRPr>
          </a:p>
        </p:txBody>
      </p:sp>
      <p:sp>
        <p:nvSpPr>
          <p:cNvPr id="4100" name="Rectangle 4" descr="30%"/>
          <p:cNvSpPr>
            <a:spLocks noChangeArrowheads="1"/>
          </p:cNvSpPr>
          <p:nvPr/>
        </p:nvSpPr>
        <p:spPr bwMode="auto">
          <a:xfrm rot="10800000" flipV="1">
            <a:off x="612775" y="6229350"/>
            <a:ext cx="6119813" cy="590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02870" tIns="51435" rIns="102870" bIns="51435">
            <a:spAutoFit/>
          </a:bodyPr>
          <a:lstStyle/>
          <a:p>
            <a:pPr algn="ctr" defTabSz="1028700" eaLnBrk="1" hangingPunct="1"/>
            <a:r>
              <a:rPr lang="ru-RU" dirty="0"/>
              <a:t>Докладчик: начальник </a:t>
            </a:r>
            <a:r>
              <a:rPr lang="ru-RU" dirty="0" smtClean="0"/>
              <a:t>сектора экономики и финансов</a:t>
            </a:r>
            <a:endParaRPr lang="ru-RU" dirty="0"/>
          </a:p>
          <a:p>
            <a:pPr algn="ctr" defTabSz="1028700" eaLnBrk="1" hangingPunct="1"/>
            <a:r>
              <a:rPr lang="ru-RU" dirty="0"/>
              <a:t>                      </a:t>
            </a:r>
            <a:r>
              <a:rPr lang="ru-RU" dirty="0" err="1" smtClean="0"/>
              <a:t>Лондарь</a:t>
            </a:r>
            <a:r>
              <a:rPr lang="ru-RU" dirty="0" smtClean="0"/>
              <a:t> Анастасия Викторовна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157653"/>
              </p:ext>
            </p:extLst>
          </p:nvPr>
        </p:nvGraphicFramePr>
        <p:xfrm>
          <a:off x="828006" y="1404366"/>
          <a:ext cx="8856984" cy="561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бъект 3"/>
          <p:cNvSpPr>
            <a:spLocks noGrp="1"/>
          </p:cNvSpPr>
          <p:nvPr>
            <p:ph/>
          </p:nvPr>
        </p:nvSpPr>
        <p:spPr>
          <a:xfrm>
            <a:off x="755998" y="396255"/>
            <a:ext cx="8902352" cy="804862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dirty="0" smtClean="0"/>
              <a:t>РАСХОДЫ ЗА СЧЕТ СРЕДСТВ МЕСТНОГО БЮДЖЕТА </a:t>
            </a:r>
          </a:p>
          <a:p>
            <a:pPr marL="0" indent="0" algn="ctr">
              <a:buNone/>
            </a:pPr>
            <a:r>
              <a:rPr lang="ru-RU" sz="1800" b="1" dirty="0" smtClean="0"/>
              <a:t>В ОБЩЕМ ОБЪЕМЕ РАСХОДОВ В 2013 ГОДУ</a:t>
            </a:r>
          </a:p>
          <a:p>
            <a:pPr marL="0" indent="0" algn="ctr">
              <a:buNone/>
            </a:pPr>
            <a:endParaRPr lang="ru-RU" sz="1800" b="1" dirty="0"/>
          </a:p>
        </p:txBody>
      </p:sp>
      <p:sp>
        <p:nvSpPr>
          <p:cNvPr id="16387" name="Rectangle 6" descr="30%"/>
          <p:cNvSpPr>
            <a:spLocks noChangeArrowheads="1"/>
          </p:cNvSpPr>
          <p:nvPr/>
        </p:nvSpPr>
        <p:spPr bwMode="auto">
          <a:xfrm rot="10829872" flipV="1">
            <a:off x="8313904" y="1758528"/>
            <a:ext cx="1515895" cy="350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02870" tIns="51435" rIns="102870" bIns="51435">
            <a:spAutoFit/>
          </a:bodyPr>
          <a:lstStyle/>
          <a:p>
            <a:pPr algn="ctr" defTabSz="1028700" eaLnBrk="1" hangingPunct="1"/>
            <a:r>
              <a:rPr lang="ru-RU" dirty="0"/>
              <a:t>тыс. рублей</a:t>
            </a:r>
          </a:p>
        </p:txBody>
      </p:sp>
      <p:sp>
        <p:nvSpPr>
          <p:cNvPr id="12" name="Двойные фигурные скобки 11"/>
          <p:cNvSpPr/>
          <p:nvPr/>
        </p:nvSpPr>
        <p:spPr bwMode="auto">
          <a:xfrm>
            <a:off x="4860454" y="3492599"/>
            <a:ext cx="1584176" cy="1296144"/>
          </a:xfrm>
          <a:prstGeom prst="bracePai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255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b="0" i="0" dirty="0" smtClean="0"/>
              <a:t>Расходы всего:</a:t>
            </a:r>
          </a:p>
          <a:p>
            <a:pPr marL="0" marR="0" indent="0" algn="ctr" defTabSz="9255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7203,4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328238"/>
              </p:ext>
            </p:extLst>
          </p:nvPr>
        </p:nvGraphicFramePr>
        <p:xfrm>
          <a:off x="323950" y="900528"/>
          <a:ext cx="7920880" cy="3529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531506"/>
              </p:ext>
            </p:extLst>
          </p:nvPr>
        </p:nvGraphicFramePr>
        <p:xfrm>
          <a:off x="900014" y="3542365"/>
          <a:ext cx="6912768" cy="378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90" name="Group 42"/>
          <p:cNvGraphicFramePr>
            <a:graphicFrameLocks noGrp="1"/>
          </p:cNvGraphicFramePr>
          <p:nvPr/>
        </p:nvGraphicFramePr>
        <p:xfrm>
          <a:off x="219075" y="5219700"/>
          <a:ext cx="1747838" cy="3463925"/>
        </p:xfrm>
        <a:graphic>
          <a:graphicData uri="http://schemas.openxmlformats.org/drawingml/2006/table">
            <a:tbl>
              <a:tblPr/>
              <a:tblGrid>
                <a:gridCol w="1747838"/>
              </a:tblGrid>
              <a:tr h="1025525">
                <a:tc>
                  <a:txBody>
                    <a:bodyPr/>
                    <a:lstStyle>
                      <a:lvl1pPr algn="l" defTabSz="92551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2551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25513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255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 algn="l" defTabSz="92551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2551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25513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255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>
                      <a:lvl1pPr algn="l" defTabSz="92551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2551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25513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255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>
                      <a:lvl1pPr algn="l" defTabSz="92551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2551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25513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255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>
                      <a:lvl1pPr algn="l" defTabSz="92551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2551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25513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255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>
                      <a:lvl1pPr algn="l" defTabSz="92551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2551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25513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255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>
                      <a:lvl1pPr algn="l" defTabSz="92551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2551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25513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255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>
                      <a:lvl1pPr algn="l" defTabSz="92551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2551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25513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255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>
                      <a:lvl1pPr algn="l" defTabSz="92551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2551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25513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255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>
                      <a:lvl1pPr algn="l" defTabSz="92551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2551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25513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255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>
                      <a:lvl1pPr algn="l" defTabSz="925513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defTabSz="925513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defTabSz="925513"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defTabSz="9255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defTabSz="9255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255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Text Box 107"/>
          <p:cNvSpPr txBox="1">
            <a:spLocks noChangeArrowheads="1"/>
          </p:cNvSpPr>
          <p:nvPr/>
        </p:nvSpPr>
        <p:spPr bwMode="auto">
          <a:xfrm>
            <a:off x="504825" y="4852988"/>
            <a:ext cx="171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endParaRPr lang="ru-RU" sz="1400" i="0"/>
          </a:p>
        </p:txBody>
      </p:sp>
      <p:sp>
        <p:nvSpPr>
          <p:cNvPr id="17424" name="Text Box 112"/>
          <p:cNvSpPr txBox="1">
            <a:spLocks noChangeArrowheads="1"/>
          </p:cNvSpPr>
          <p:nvPr/>
        </p:nvSpPr>
        <p:spPr bwMode="auto">
          <a:xfrm>
            <a:off x="7524750" y="19812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endParaRPr lang="ru-RU" sz="1800" i="0">
              <a:solidFill>
                <a:schemeClr val="tx2"/>
              </a:solidFill>
            </a:endParaRPr>
          </a:p>
        </p:txBody>
      </p:sp>
      <p:sp>
        <p:nvSpPr>
          <p:cNvPr id="17425" name="Text Box 5"/>
          <p:cNvSpPr txBox="1">
            <a:spLocks noChangeArrowheads="1"/>
          </p:cNvSpPr>
          <p:nvPr/>
        </p:nvSpPr>
        <p:spPr bwMode="auto">
          <a:xfrm>
            <a:off x="8231053" y="1096928"/>
            <a:ext cx="1562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defTabSz="1028700" eaLnBrk="1" hangingPunct="1">
              <a:spcBef>
                <a:spcPct val="50000"/>
              </a:spcBef>
            </a:pPr>
            <a:r>
              <a:rPr lang="ru-RU" sz="1800" dirty="0"/>
              <a:t>Проценты</a:t>
            </a:r>
          </a:p>
        </p:txBody>
      </p:sp>
      <p:sp>
        <p:nvSpPr>
          <p:cNvPr id="17426" name="Text Box 44"/>
          <p:cNvSpPr txBox="1">
            <a:spLocks noChangeArrowheads="1"/>
          </p:cNvSpPr>
          <p:nvPr/>
        </p:nvSpPr>
        <p:spPr bwMode="auto">
          <a:xfrm>
            <a:off x="9109075" y="180975"/>
            <a:ext cx="103822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70" tIns="51435" rIns="102870" bIns="51435">
            <a:spAutoFit/>
          </a:bodyPr>
          <a:lstStyle/>
          <a:p>
            <a:pPr algn="r" defTabSz="1028700" eaLnBrk="1" hangingPunct="1">
              <a:spcBef>
                <a:spcPct val="50000"/>
              </a:spcBef>
            </a:pPr>
            <a:endParaRPr lang="ru-RU" b="0"/>
          </a:p>
        </p:txBody>
      </p:sp>
      <p:sp>
        <p:nvSpPr>
          <p:cNvPr id="17428" name="Text Box 82"/>
          <p:cNvSpPr txBox="1">
            <a:spLocks noChangeArrowheads="1"/>
          </p:cNvSpPr>
          <p:nvPr/>
        </p:nvSpPr>
        <p:spPr bwMode="auto">
          <a:xfrm>
            <a:off x="683990" y="23495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3200" dirty="0">
                <a:cs typeface="Times New Roman" pitchFamily="18" charset="0"/>
              </a:rPr>
              <a:t>Структура расходов </a:t>
            </a:r>
            <a:r>
              <a:rPr lang="ru-RU" sz="3200" dirty="0" smtClean="0">
                <a:cs typeface="Times New Roman" pitchFamily="18" charset="0"/>
              </a:rPr>
              <a:t>местного </a:t>
            </a:r>
            <a:r>
              <a:rPr lang="ru-RU" sz="3200" dirty="0">
                <a:cs typeface="Times New Roman" pitchFamily="18" charset="0"/>
              </a:rPr>
              <a:t>бюджета</a:t>
            </a:r>
          </a:p>
        </p:txBody>
      </p:sp>
      <p:graphicFrame>
        <p:nvGraphicFramePr>
          <p:cNvPr id="27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656814"/>
              </p:ext>
            </p:extLst>
          </p:nvPr>
        </p:nvGraphicFramePr>
        <p:xfrm>
          <a:off x="6983413" y="2913063"/>
          <a:ext cx="4319587" cy="2120582"/>
        </p:xfrm>
        <a:graphic>
          <a:graphicData uri="http://schemas.openxmlformats.org/drawingml/2006/table">
            <a:tbl>
              <a:tblPr/>
              <a:tblGrid>
                <a:gridCol w="393110"/>
                <a:gridCol w="3926477"/>
              </a:tblGrid>
              <a:tr h="3001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3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3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3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ЖКХ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3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71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3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Культура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3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1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3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Национальная безопасность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3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1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3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3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1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3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Физическая культура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3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5993" marR="0"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Прочие</a:t>
                      </a:r>
                    </a:p>
                  </a:txBody>
                  <a:tcPr marL="35993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7442" name="Group 130"/>
          <p:cNvGrpSpPr>
            <a:grpSpLocks/>
          </p:cNvGrpSpPr>
          <p:nvPr/>
        </p:nvGrpSpPr>
        <p:grpSpPr bwMode="auto">
          <a:xfrm>
            <a:off x="7164388" y="2989263"/>
            <a:ext cx="168275" cy="1557337"/>
            <a:chOff x="2114" y="423"/>
            <a:chExt cx="97" cy="1008"/>
          </a:xfrm>
        </p:grpSpPr>
        <p:sp>
          <p:nvSpPr>
            <p:cNvPr id="17443" name="Rectangle 131"/>
            <p:cNvSpPr>
              <a:spLocks noChangeArrowheads="1"/>
            </p:cNvSpPr>
            <p:nvPr/>
          </p:nvSpPr>
          <p:spPr bwMode="auto">
            <a:xfrm>
              <a:off x="2114" y="423"/>
              <a:ext cx="92" cy="91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sz="2400">
                <a:cs typeface="Arial" charset="0"/>
              </a:endParaRPr>
            </a:p>
          </p:txBody>
        </p:sp>
        <p:sp>
          <p:nvSpPr>
            <p:cNvPr id="17444" name="Rectangle 132"/>
            <p:cNvSpPr>
              <a:spLocks noChangeArrowheads="1"/>
            </p:cNvSpPr>
            <p:nvPr/>
          </p:nvSpPr>
          <p:spPr bwMode="auto">
            <a:xfrm>
              <a:off x="2117" y="592"/>
              <a:ext cx="92" cy="91"/>
            </a:xfrm>
            <a:prstGeom prst="rect">
              <a:avLst/>
            </a:prstGeom>
            <a:solidFill>
              <a:srgbClr val="97326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sz="2400">
                <a:cs typeface="Arial" charset="0"/>
              </a:endParaRPr>
            </a:p>
          </p:txBody>
        </p:sp>
        <p:sp>
          <p:nvSpPr>
            <p:cNvPr id="17445" name="Rectangle 133"/>
            <p:cNvSpPr>
              <a:spLocks noChangeArrowheads="1"/>
            </p:cNvSpPr>
            <p:nvPr/>
          </p:nvSpPr>
          <p:spPr bwMode="auto">
            <a:xfrm>
              <a:off x="2118" y="781"/>
              <a:ext cx="92" cy="91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sz="2400">
                <a:cs typeface="Arial" charset="0"/>
              </a:endParaRPr>
            </a:p>
          </p:txBody>
        </p:sp>
        <p:sp>
          <p:nvSpPr>
            <p:cNvPr id="17446" name="Rectangle 134"/>
            <p:cNvSpPr>
              <a:spLocks noChangeArrowheads="1"/>
            </p:cNvSpPr>
            <p:nvPr/>
          </p:nvSpPr>
          <p:spPr bwMode="auto">
            <a:xfrm>
              <a:off x="2116" y="965"/>
              <a:ext cx="92" cy="9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sz="2400">
                <a:cs typeface="Arial" charset="0"/>
              </a:endParaRPr>
            </a:p>
          </p:txBody>
        </p:sp>
        <p:sp>
          <p:nvSpPr>
            <p:cNvPr id="17447" name="Rectangle 135"/>
            <p:cNvSpPr>
              <a:spLocks noChangeArrowheads="1"/>
            </p:cNvSpPr>
            <p:nvPr/>
          </p:nvSpPr>
          <p:spPr bwMode="auto">
            <a:xfrm>
              <a:off x="2119" y="1151"/>
              <a:ext cx="92" cy="91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sz="2400">
                <a:cs typeface="Arial" charset="0"/>
              </a:endParaRPr>
            </a:p>
          </p:txBody>
        </p:sp>
        <p:sp>
          <p:nvSpPr>
            <p:cNvPr id="17448" name="Rectangle 136"/>
            <p:cNvSpPr>
              <a:spLocks noChangeArrowheads="1"/>
            </p:cNvSpPr>
            <p:nvPr/>
          </p:nvSpPr>
          <p:spPr bwMode="auto">
            <a:xfrm>
              <a:off x="2119" y="1340"/>
              <a:ext cx="92" cy="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sz="2400">
                <a:cs typeface="Arial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 bwMode="auto">
          <a:xfrm>
            <a:off x="7173062" y="4700588"/>
            <a:ext cx="168275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255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 bwMode="auto">
          <a:xfrm>
            <a:off x="251942" y="1548383"/>
            <a:ext cx="1584176" cy="108012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255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0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</a:endParaRPr>
          </a:p>
          <a:p>
            <a:pPr marL="0" marR="0" indent="0" algn="l" defTabSz="9255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imes New Roman" pitchFamily="18" charset="0"/>
              </a:rPr>
              <a:t>за 2012 год</a:t>
            </a:r>
          </a:p>
        </p:txBody>
      </p:sp>
      <p:sp>
        <p:nvSpPr>
          <p:cNvPr id="31" name="Стрелка вправо 30"/>
          <p:cNvSpPr/>
          <p:nvPr/>
        </p:nvSpPr>
        <p:spPr bwMode="auto">
          <a:xfrm>
            <a:off x="251006" y="4537861"/>
            <a:ext cx="1584176" cy="108012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255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0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imes New Roman" pitchFamily="18" charset="0"/>
            </a:endParaRPr>
          </a:p>
          <a:p>
            <a:pPr marL="0" marR="0" indent="0" algn="l" defTabSz="9255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imes New Roman" pitchFamily="18" charset="0"/>
              </a:rPr>
              <a:t>за 2013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55" name="_s3083"/>
          <p:cNvCxnSpPr>
            <a:cxnSpLocks noChangeShapeType="1"/>
          </p:cNvCxnSpPr>
          <p:nvPr/>
        </p:nvCxnSpPr>
        <p:spPr bwMode="auto">
          <a:xfrm rot="10800000">
            <a:off x="5218591" y="1236030"/>
            <a:ext cx="404643" cy="163290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6" name="_s3084"/>
          <p:cNvCxnSpPr>
            <a:cxnSpLocks noChangeShapeType="1"/>
            <a:stCxn id="23564" idx="4"/>
            <a:endCxn id="23560" idx="3"/>
          </p:cNvCxnSpPr>
          <p:nvPr/>
        </p:nvCxnSpPr>
        <p:spPr bwMode="auto">
          <a:xfrm flipV="1">
            <a:off x="4757514" y="1120636"/>
            <a:ext cx="451963" cy="2034660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7" name="_s3085"/>
          <p:cNvCxnSpPr>
            <a:cxnSpLocks noChangeShapeType="1"/>
          </p:cNvCxnSpPr>
          <p:nvPr/>
        </p:nvCxnSpPr>
        <p:spPr bwMode="auto">
          <a:xfrm rot="10800000">
            <a:off x="5221287" y="795425"/>
            <a:ext cx="442913" cy="1217612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8" name="_s3086"/>
          <p:cNvCxnSpPr>
            <a:cxnSpLocks noChangeShapeType="1"/>
            <a:stCxn id="23562" idx="4"/>
            <a:endCxn id="23560" idx="3"/>
          </p:cNvCxnSpPr>
          <p:nvPr/>
        </p:nvCxnSpPr>
        <p:spPr bwMode="auto">
          <a:xfrm flipV="1">
            <a:off x="4782625" y="1120636"/>
            <a:ext cx="426852" cy="70238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9" name="_s3087"/>
          <p:cNvCxnSpPr>
            <a:cxnSpLocks noChangeShapeType="1"/>
          </p:cNvCxnSpPr>
          <p:nvPr/>
        </p:nvCxnSpPr>
        <p:spPr bwMode="auto">
          <a:xfrm rot="10800000">
            <a:off x="5221288" y="424935"/>
            <a:ext cx="442912" cy="352107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987675" y="252273"/>
            <a:ext cx="4537075" cy="86836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25513" eaLnBrk="1" hangingPunct="1"/>
            <a:r>
              <a:rPr lang="ru-RU" i="0" dirty="0"/>
              <a:t>Объем расходов на муниципальные целевые программы в 2013 году </a:t>
            </a:r>
            <a:r>
              <a:rPr lang="ru-RU" i="0" dirty="0" smtClean="0"/>
              <a:t>–</a:t>
            </a:r>
          </a:p>
          <a:p>
            <a:pPr algn="ctr" defTabSz="925513" eaLnBrk="1" hangingPunct="1"/>
            <a:r>
              <a:rPr lang="ru-RU" i="0" dirty="0" smtClean="0">
                <a:solidFill>
                  <a:srgbClr val="A50021"/>
                </a:solidFill>
              </a:rPr>
              <a:t>3462,7  тыс. рублей</a:t>
            </a:r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23561" name="_s3089"/>
          <p:cNvSpPr>
            <a:spLocks noChangeArrowheads="1"/>
          </p:cNvSpPr>
          <p:nvPr/>
        </p:nvSpPr>
        <p:spPr bwMode="auto">
          <a:xfrm>
            <a:off x="5683912" y="3728486"/>
            <a:ext cx="4496064" cy="647451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25513" eaLnBrk="1" hangingPunct="1"/>
            <a:endParaRPr lang="ru-RU" sz="1500" b="0" i="0" dirty="0"/>
          </a:p>
          <a:p>
            <a:pPr algn="ctr" defTabSz="925513" eaLnBrk="1" hangingPunct="1"/>
            <a:r>
              <a:rPr lang="ru-RU" sz="1200" i="0" dirty="0">
                <a:latin typeface="Arial" charset="0"/>
              </a:rPr>
              <a:t>Культура Андреевского сельского поселения на 2010-2015 годы</a:t>
            </a:r>
            <a:r>
              <a:rPr lang="ru-RU" sz="1200" i="0" dirty="0" smtClean="0"/>
              <a:t>– </a:t>
            </a:r>
            <a:r>
              <a:rPr lang="ru-RU" sz="1200" i="0" dirty="0" smtClean="0">
                <a:solidFill>
                  <a:srgbClr val="A50021"/>
                </a:solidFill>
                <a:latin typeface="Arial" charset="0"/>
              </a:rPr>
              <a:t>1855,8</a:t>
            </a:r>
            <a:r>
              <a:rPr lang="ru-RU" sz="1200" i="0" dirty="0" smtClean="0">
                <a:solidFill>
                  <a:srgbClr val="A50021"/>
                </a:solidFill>
              </a:rPr>
              <a:t> </a:t>
            </a:r>
            <a:r>
              <a:rPr lang="ru-RU" sz="1200" i="0" dirty="0">
                <a:solidFill>
                  <a:srgbClr val="A50021"/>
                </a:solidFill>
              </a:rPr>
              <a:t>тыс. рублей</a:t>
            </a:r>
          </a:p>
          <a:p>
            <a:pPr algn="ctr" defTabSz="925513" eaLnBrk="1" hangingPunct="1"/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23562" name="_s3090"/>
          <p:cNvSpPr>
            <a:spLocks noChangeArrowheads="1"/>
          </p:cNvSpPr>
          <p:nvPr/>
        </p:nvSpPr>
        <p:spPr bwMode="auto">
          <a:xfrm>
            <a:off x="351135" y="1308314"/>
            <a:ext cx="4531527" cy="929369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925513" eaLnBrk="1" hangingPunct="1"/>
            <a:endParaRPr lang="ru-RU" sz="1200" i="0" dirty="0" smtClean="0">
              <a:latin typeface="Arial" charset="0"/>
            </a:endParaRPr>
          </a:p>
          <a:p>
            <a:pPr algn="ctr" defTabSz="925513" eaLnBrk="1" hangingPunct="1"/>
            <a:r>
              <a:rPr lang="ru-RU" sz="1200" i="0" dirty="0" smtClean="0">
                <a:latin typeface="Arial" charset="0"/>
              </a:rPr>
              <a:t>Программа </a:t>
            </a:r>
            <a:r>
              <a:rPr lang="ru-RU" sz="1200" i="0" dirty="0">
                <a:latin typeface="Arial" charset="0"/>
              </a:rPr>
              <a:t>энергосбережения и </a:t>
            </a:r>
            <a:r>
              <a:rPr lang="ru-RU" sz="1200" i="0" dirty="0" smtClean="0">
                <a:latin typeface="Arial" charset="0"/>
              </a:rPr>
              <a:t>повышения</a:t>
            </a:r>
          </a:p>
          <a:p>
            <a:pPr algn="ctr" defTabSz="925513" eaLnBrk="1" hangingPunct="1"/>
            <a:r>
              <a:rPr lang="ru-RU" sz="1200" i="0" dirty="0" err="1" smtClean="0">
                <a:latin typeface="Arial" charset="0"/>
              </a:rPr>
              <a:t>энергетичской</a:t>
            </a:r>
            <a:r>
              <a:rPr lang="ru-RU" sz="1200" i="0" dirty="0" smtClean="0">
                <a:latin typeface="Arial" charset="0"/>
              </a:rPr>
              <a:t> </a:t>
            </a:r>
            <a:r>
              <a:rPr lang="ru-RU" sz="1200" i="0" dirty="0">
                <a:latin typeface="Arial" charset="0"/>
              </a:rPr>
              <a:t>эффективности в </a:t>
            </a:r>
            <a:r>
              <a:rPr lang="ru-RU" sz="1200" i="0" dirty="0" smtClean="0">
                <a:latin typeface="Arial" charset="0"/>
              </a:rPr>
              <a:t>Андреевском</a:t>
            </a:r>
          </a:p>
          <a:p>
            <a:pPr algn="ctr" defTabSz="925513" eaLnBrk="1" hangingPunct="1"/>
            <a:r>
              <a:rPr lang="ru-RU" sz="1200" i="0" dirty="0" smtClean="0">
                <a:latin typeface="Arial" charset="0"/>
              </a:rPr>
              <a:t> </a:t>
            </a:r>
            <a:r>
              <a:rPr lang="ru-RU" sz="1200" i="0" dirty="0">
                <a:latin typeface="Arial" charset="0"/>
              </a:rPr>
              <a:t>сельском поселении на 2011-2014 г. г</a:t>
            </a:r>
            <a:r>
              <a:rPr lang="ru-RU" sz="1200" i="0" dirty="0" smtClean="0">
                <a:latin typeface="Arial" charset="0"/>
              </a:rPr>
              <a:t>. </a:t>
            </a:r>
            <a:r>
              <a:rPr lang="ru-RU" sz="1200" i="0" dirty="0">
                <a:latin typeface="Arial" charset="0"/>
              </a:rPr>
              <a:t>и </a:t>
            </a:r>
            <a:endParaRPr lang="ru-RU" sz="1200" i="0" dirty="0" smtClean="0">
              <a:latin typeface="Arial" charset="0"/>
            </a:endParaRPr>
          </a:p>
          <a:p>
            <a:pPr algn="ctr" defTabSz="925513" eaLnBrk="1" hangingPunct="1"/>
            <a:r>
              <a:rPr lang="ru-RU" sz="1200" i="0" dirty="0" smtClean="0">
                <a:latin typeface="Arial" charset="0"/>
              </a:rPr>
              <a:t>плановый </a:t>
            </a:r>
            <a:r>
              <a:rPr lang="ru-RU" sz="1200" i="0" dirty="0">
                <a:latin typeface="Arial" charset="0"/>
              </a:rPr>
              <a:t>период до 2020 </a:t>
            </a:r>
            <a:r>
              <a:rPr lang="ru-RU" sz="1200" i="0" dirty="0" smtClean="0">
                <a:latin typeface="Arial" charset="0"/>
              </a:rPr>
              <a:t>года–</a:t>
            </a:r>
            <a:r>
              <a:rPr lang="ru-RU" sz="1200" i="0" dirty="0" smtClean="0">
                <a:solidFill>
                  <a:srgbClr val="A50021"/>
                </a:solidFill>
                <a:latin typeface="Arial" charset="0"/>
              </a:rPr>
              <a:t> 26,0 тыс</a:t>
            </a:r>
            <a:r>
              <a:rPr lang="ru-RU" sz="1200" i="0" dirty="0">
                <a:solidFill>
                  <a:srgbClr val="A50021"/>
                </a:solidFill>
                <a:latin typeface="Arial" charset="0"/>
              </a:rPr>
              <a:t>. рублей</a:t>
            </a:r>
          </a:p>
          <a:p>
            <a:pPr algn="ctr" defTabSz="925513" eaLnBrk="1" hangingPunct="1"/>
            <a:r>
              <a:rPr lang="ru-RU" sz="1200" i="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sp>
        <p:nvSpPr>
          <p:cNvPr id="23563" name="_s3091"/>
          <p:cNvSpPr>
            <a:spLocks noChangeArrowheads="1"/>
          </p:cNvSpPr>
          <p:nvPr/>
        </p:nvSpPr>
        <p:spPr bwMode="auto">
          <a:xfrm>
            <a:off x="5623189" y="1308314"/>
            <a:ext cx="4537075" cy="88844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925513" eaLnBrk="1" hangingPunct="1"/>
            <a:r>
              <a:rPr lang="ru-RU" sz="1200" i="0" dirty="0">
                <a:latin typeface="Arial" charset="0"/>
              </a:rPr>
              <a:t>Развитие и модернизация </a:t>
            </a:r>
            <a:r>
              <a:rPr lang="ru-RU" sz="1200" i="0" dirty="0" smtClean="0">
                <a:latin typeface="Arial" charset="0"/>
              </a:rPr>
              <a:t>жилищно-коммунальной</a:t>
            </a:r>
          </a:p>
          <a:p>
            <a:pPr algn="ctr" defTabSz="925513" eaLnBrk="1" hangingPunct="1"/>
            <a:r>
              <a:rPr lang="ru-RU" sz="1200" i="0" dirty="0" smtClean="0">
                <a:latin typeface="Arial" charset="0"/>
              </a:rPr>
              <a:t> </a:t>
            </a:r>
            <a:r>
              <a:rPr lang="ru-RU" sz="1200" i="0" dirty="0">
                <a:latin typeface="Arial" charset="0"/>
              </a:rPr>
              <a:t>инфраструктуры муниципального образования </a:t>
            </a:r>
            <a:endParaRPr lang="ru-RU" sz="1200" i="0" dirty="0" smtClean="0">
              <a:latin typeface="Arial" charset="0"/>
            </a:endParaRPr>
          </a:p>
          <a:p>
            <a:pPr algn="ctr" defTabSz="925513" eaLnBrk="1" hangingPunct="1"/>
            <a:r>
              <a:rPr lang="ru-RU" sz="1200" i="0" dirty="0" smtClean="0">
                <a:latin typeface="Arial" charset="0"/>
              </a:rPr>
              <a:t>"</a:t>
            </a:r>
            <a:r>
              <a:rPr lang="ru-RU" sz="1200" i="0" dirty="0">
                <a:latin typeface="Arial" charset="0"/>
              </a:rPr>
              <a:t>Андреевское сельское поселение" на </a:t>
            </a:r>
            <a:endParaRPr lang="ru-RU" sz="1200" i="0" dirty="0" smtClean="0">
              <a:latin typeface="Arial" charset="0"/>
            </a:endParaRPr>
          </a:p>
          <a:p>
            <a:pPr algn="ctr" defTabSz="925513" eaLnBrk="1" hangingPunct="1"/>
            <a:r>
              <a:rPr lang="ru-RU" sz="1200" i="0" dirty="0" smtClean="0">
                <a:latin typeface="Arial" charset="0"/>
              </a:rPr>
              <a:t>2011-2015 </a:t>
            </a:r>
            <a:r>
              <a:rPr lang="ru-RU" sz="1200" i="0" dirty="0">
                <a:latin typeface="Arial" charset="0"/>
              </a:rPr>
              <a:t>годы- </a:t>
            </a:r>
            <a:r>
              <a:rPr lang="ru-RU" sz="1200" i="0" dirty="0" smtClean="0"/>
              <a:t> </a:t>
            </a:r>
            <a:r>
              <a:rPr lang="ru-RU" sz="1200" i="0" dirty="0" smtClean="0">
                <a:solidFill>
                  <a:srgbClr val="A50021"/>
                </a:solidFill>
                <a:latin typeface="Arial" charset="0"/>
              </a:rPr>
              <a:t>931,4 </a:t>
            </a:r>
            <a:r>
              <a:rPr lang="ru-RU" sz="1200" i="0" dirty="0" err="1">
                <a:solidFill>
                  <a:srgbClr val="A50021"/>
                </a:solidFill>
                <a:latin typeface="Arial" charset="0"/>
              </a:rPr>
              <a:t>тыс.рублей</a:t>
            </a:r>
            <a:endParaRPr lang="ru-RU" sz="1200" i="0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23564" name="_s3092"/>
          <p:cNvSpPr>
            <a:spLocks noChangeArrowheads="1"/>
          </p:cNvSpPr>
          <p:nvPr/>
        </p:nvSpPr>
        <p:spPr bwMode="auto">
          <a:xfrm>
            <a:off x="309004" y="2707788"/>
            <a:ext cx="4535487" cy="8080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925513" eaLnBrk="1" hangingPunct="1"/>
            <a:r>
              <a:rPr lang="ru-RU" sz="1200" i="0" dirty="0">
                <a:latin typeface="Arial" charset="0"/>
              </a:rPr>
              <a:t>Пожарная безопасность и защита населения и </a:t>
            </a:r>
            <a:r>
              <a:rPr lang="ru-RU" sz="1200" i="0" dirty="0" smtClean="0">
                <a:latin typeface="Arial" charset="0"/>
              </a:rPr>
              <a:t>территорий</a:t>
            </a:r>
          </a:p>
          <a:p>
            <a:pPr algn="ctr" defTabSz="925513" eaLnBrk="1" hangingPunct="1"/>
            <a:r>
              <a:rPr lang="ru-RU" sz="1200" i="0" dirty="0" smtClean="0">
                <a:latin typeface="Arial" charset="0"/>
              </a:rPr>
              <a:t> </a:t>
            </a:r>
            <a:r>
              <a:rPr lang="ru-RU" sz="1200" i="0" dirty="0">
                <a:latin typeface="Arial" charset="0"/>
              </a:rPr>
              <a:t>Андреевского сельского поселения от </a:t>
            </a:r>
            <a:r>
              <a:rPr lang="ru-RU" sz="1200" i="0" dirty="0" smtClean="0">
                <a:latin typeface="Arial" charset="0"/>
              </a:rPr>
              <a:t>чрезвычайных</a:t>
            </a:r>
          </a:p>
          <a:p>
            <a:pPr algn="ctr" defTabSz="925513" eaLnBrk="1" hangingPunct="1"/>
            <a:r>
              <a:rPr lang="ru-RU" sz="1200" i="0" dirty="0" smtClean="0">
                <a:latin typeface="Arial" charset="0"/>
              </a:rPr>
              <a:t> </a:t>
            </a:r>
            <a:r>
              <a:rPr lang="ru-RU" sz="1200" i="0" dirty="0">
                <a:latin typeface="Arial" charset="0"/>
              </a:rPr>
              <a:t>ситуаций на 2011-2015 годы</a:t>
            </a:r>
            <a:r>
              <a:rPr lang="ru-RU" i="0" dirty="0" smtClean="0"/>
              <a:t>– </a:t>
            </a:r>
            <a:r>
              <a:rPr lang="ru-RU" sz="1200" i="0" dirty="0" smtClean="0">
                <a:solidFill>
                  <a:srgbClr val="A5002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28,9</a:t>
            </a:r>
            <a:r>
              <a:rPr lang="ru-RU" i="0" dirty="0" smtClean="0">
                <a:solidFill>
                  <a:srgbClr val="A5002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sz="1200" i="0" dirty="0">
                <a:solidFill>
                  <a:srgbClr val="A5002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тыс. рублей</a:t>
            </a:r>
          </a:p>
        </p:txBody>
      </p:sp>
      <p:sp>
        <p:nvSpPr>
          <p:cNvPr id="23565" name="_s3093"/>
          <p:cNvSpPr>
            <a:spLocks noChangeArrowheads="1"/>
          </p:cNvSpPr>
          <p:nvPr/>
        </p:nvSpPr>
        <p:spPr bwMode="auto">
          <a:xfrm>
            <a:off x="5661515" y="2630746"/>
            <a:ext cx="4525962" cy="647184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925513" eaLnBrk="1" hangingPunct="1"/>
            <a:r>
              <a:rPr lang="ru-RU" sz="1200" i="0" dirty="0">
                <a:latin typeface="Arial" charset="0"/>
              </a:rPr>
              <a:t>Благоустройство территории Андреевского </a:t>
            </a:r>
            <a:r>
              <a:rPr lang="ru-RU" sz="1200" i="0" dirty="0" smtClean="0">
                <a:latin typeface="Arial" charset="0"/>
              </a:rPr>
              <a:t>сельского</a:t>
            </a:r>
          </a:p>
          <a:p>
            <a:pPr algn="ctr" defTabSz="925513" eaLnBrk="1" hangingPunct="1"/>
            <a:r>
              <a:rPr lang="ru-RU" sz="1200" i="0" dirty="0" smtClean="0">
                <a:latin typeface="Arial" charset="0"/>
              </a:rPr>
              <a:t> </a:t>
            </a:r>
            <a:r>
              <a:rPr lang="ru-RU" sz="1200" i="0" dirty="0">
                <a:latin typeface="Arial" charset="0"/>
              </a:rPr>
              <a:t>поселения на 2011-2015 </a:t>
            </a:r>
            <a:r>
              <a:rPr lang="ru-RU" sz="1200" i="0" dirty="0" smtClean="0">
                <a:latin typeface="Arial" charset="0"/>
              </a:rPr>
              <a:t>годы –</a:t>
            </a:r>
            <a:r>
              <a:rPr lang="ru-RU" i="0" dirty="0" smtClean="0"/>
              <a:t> </a:t>
            </a:r>
            <a:r>
              <a:rPr lang="ru-RU" sz="1200" i="0" dirty="0" smtClean="0">
                <a:solidFill>
                  <a:srgbClr val="A50021"/>
                </a:solidFill>
                <a:latin typeface="Arial" charset="0"/>
              </a:rPr>
              <a:t>324,1</a:t>
            </a:r>
            <a:r>
              <a:rPr lang="ru-RU" i="0" dirty="0" smtClean="0">
                <a:solidFill>
                  <a:srgbClr val="A50021"/>
                </a:solidFill>
              </a:rPr>
              <a:t> </a:t>
            </a:r>
            <a:r>
              <a:rPr lang="ru-RU" sz="1200" i="0" dirty="0">
                <a:solidFill>
                  <a:srgbClr val="A50021"/>
                </a:solidFill>
              </a:rPr>
              <a:t>тыс. рублей</a:t>
            </a:r>
          </a:p>
        </p:txBody>
      </p:sp>
      <p:sp>
        <p:nvSpPr>
          <p:cNvPr id="23566" name="_s3094"/>
          <p:cNvSpPr>
            <a:spLocks noChangeArrowheads="1"/>
          </p:cNvSpPr>
          <p:nvPr/>
        </p:nvSpPr>
        <p:spPr bwMode="auto">
          <a:xfrm>
            <a:off x="5714830" y="4814624"/>
            <a:ext cx="4535487" cy="994231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925513" eaLnBrk="1" hangingPunct="1"/>
            <a:r>
              <a:rPr lang="ru-RU" sz="1200" i="0" dirty="0">
                <a:latin typeface="Arial" charset="0"/>
              </a:rPr>
              <a:t>Профилактика экстремизма и терроризма, </a:t>
            </a:r>
            <a:r>
              <a:rPr lang="ru-RU" sz="1200" i="0" dirty="0" smtClean="0">
                <a:latin typeface="Arial" charset="0"/>
              </a:rPr>
              <a:t>а </a:t>
            </a:r>
            <a:r>
              <a:rPr lang="ru-RU" sz="1200" i="0" dirty="0">
                <a:latin typeface="Arial" charset="0"/>
              </a:rPr>
              <a:t>также </a:t>
            </a:r>
            <a:r>
              <a:rPr lang="ru-RU" sz="1200" i="0" dirty="0" smtClean="0">
                <a:latin typeface="Arial" charset="0"/>
              </a:rPr>
              <a:t>мини-</a:t>
            </a:r>
          </a:p>
          <a:p>
            <a:pPr algn="ctr" defTabSz="925513" eaLnBrk="1" hangingPunct="1"/>
            <a:r>
              <a:rPr lang="ru-RU" sz="1200" i="0" dirty="0" err="1" smtClean="0">
                <a:latin typeface="Arial" charset="0"/>
              </a:rPr>
              <a:t>мизации</a:t>
            </a:r>
            <a:r>
              <a:rPr lang="ru-RU" sz="1200" i="0" dirty="0" smtClean="0">
                <a:latin typeface="Arial" charset="0"/>
              </a:rPr>
              <a:t> </a:t>
            </a:r>
            <a:r>
              <a:rPr lang="ru-RU" sz="1200" i="0" dirty="0">
                <a:latin typeface="Arial" charset="0"/>
              </a:rPr>
              <a:t>и (или) ликвидации последствий </a:t>
            </a:r>
            <a:r>
              <a:rPr lang="ru-RU" sz="1200" i="0" dirty="0" smtClean="0">
                <a:latin typeface="Arial" charset="0"/>
              </a:rPr>
              <a:t>проявления</a:t>
            </a:r>
          </a:p>
          <a:p>
            <a:pPr algn="ctr" defTabSz="925513" eaLnBrk="1" hangingPunct="1"/>
            <a:r>
              <a:rPr lang="ru-RU" sz="1200" i="0" dirty="0" smtClean="0">
                <a:latin typeface="Arial" charset="0"/>
              </a:rPr>
              <a:t>терроризма </a:t>
            </a:r>
            <a:r>
              <a:rPr lang="ru-RU" sz="1200" i="0" dirty="0">
                <a:latin typeface="Arial" charset="0"/>
              </a:rPr>
              <a:t>и экстремизма на </a:t>
            </a:r>
            <a:r>
              <a:rPr lang="ru-RU" sz="1200" i="0" dirty="0" smtClean="0">
                <a:latin typeface="Arial" charset="0"/>
              </a:rPr>
              <a:t>территории Андреевского</a:t>
            </a:r>
          </a:p>
          <a:p>
            <a:pPr algn="ctr" defTabSz="925513" eaLnBrk="1" hangingPunct="1"/>
            <a:r>
              <a:rPr lang="ru-RU" sz="1200" i="0" dirty="0" smtClean="0">
                <a:latin typeface="Arial" charset="0"/>
              </a:rPr>
              <a:t>     сельского поселения на </a:t>
            </a:r>
            <a:r>
              <a:rPr lang="ru-RU" sz="1200" i="0" dirty="0">
                <a:latin typeface="Arial" charset="0"/>
              </a:rPr>
              <a:t>2011-2015 годы– </a:t>
            </a:r>
            <a:r>
              <a:rPr lang="ru-RU" sz="1200" i="0" dirty="0" smtClean="0">
                <a:solidFill>
                  <a:srgbClr val="A50021"/>
                </a:solidFill>
                <a:latin typeface="Arial" charset="0"/>
              </a:rPr>
              <a:t>1</a:t>
            </a:r>
            <a:r>
              <a:rPr lang="ru-RU" sz="1200" i="0" dirty="0" smtClean="0">
                <a:solidFill>
                  <a:srgbClr val="A50021"/>
                </a:solidFill>
                <a:latin typeface="Arial" charset="0"/>
              </a:rPr>
              <a:t>,0 </a:t>
            </a:r>
            <a:r>
              <a:rPr lang="ru-RU" sz="1200" i="0" dirty="0">
                <a:solidFill>
                  <a:srgbClr val="A50021"/>
                </a:solidFill>
                <a:latin typeface="Arial" charset="0"/>
              </a:rPr>
              <a:t>тыс. рублей</a:t>
            </a:r>
            <a:r>
              <a:rPr lang="ru-RU" sz="1200" b="0" i="0" dirty="0">
                <a:latin typeface="Arial" charset="0"/>
              </a:rPr>
              <a:t> </a:t>
            </a:r>
            <a:r>
              <a:rPr lang="ru-RU" sz="1200" b="0" i="0" dirty="0" smtClean="0">
                <a:latin typeface="Arial" charset="0"/>
              </a:rPr>
              <a:t>  </a:t>
            </a:r>
            <a:r>
              <a:rPr lang="ru-RU" b="0" i="0" dirty="0" smtClean="0">
                <a:latin typeface="Arial" charset="0"/>
              </a:rPr>
              <a:t> </a:t>
            </a:r>
            <a:endParaRPr lang="ru-RU" b="0" i="0" dirty="0">
              <a:latin typeface="Arial" charset="0"/>
            </a:endParaRPr>
          </a:p>
        </p:txBody>
      </p:sp>
      <p:sp>
        <p:nvSpPr>
          <p:cNvPr id="23567" name="Text Box 147"/>
          <p:cNvSpPr txBox="1">
            <a:spLocks noChangeArrowheads="1"/>
          </p:cNvSpPr>
          <p:nvPr/>
        </p:nvSpPr>
        <p:spPr bwMode="auto">
          <a:xfrm>
            <a:off x="9398000" y="2954338"/>
            <a:ext cx="714375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endParaRPr lang="ru-RU" sz="1500" i="0"/>
          </a:p>
        </p:txBody>
      </p:sp>
      <p:sp>
        <p:nvSpPr>
          <p:cNvPr id="23568" name="Text Box 148"/>
          <p:cNvSpPr txBox="1">
            <a:spLocks noChangeArrowheads="1"/>
          </p:cNvSpPr>
          <p:nvPr/>
        </p:nvSpPr>
        <p:spPr bwMode="auto">
          <a:xfrm>
            <a:off x="468313" y="1836738"/>
            <a:ext cx="866775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endParaRPr lang="ru-RU" sz="1500" i="0"/>
          </a:p>
        </p:txBody>
      </p:sp>
      <p:sp>
        <p:nvSpPr>
          <p:cNvPr id="23569" name="Text Box 149"/>
          <p:cNvSpPr txBox="1">
            <a:spLocks noChangeArrowheads="1"/>
          </p:cNvSpPr>
          <p:nvPr/>
        </p:nvSpPr>
        <p:spPr bwMode="auto">
          <a:xfrm>
            <a:off x="395288" y="2954338"/>
            <a:ext cx="944562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endParaRPr lang="ru-RU" sz="1500" i="0"/>
          </a:p>
        </p:txBody>
      </p:sp>
      <p:sp>
        <p:nvSpPr>
          <p:cNvPr id="23570" name="Text Box 151"/>
          <p:cNvSpPr txBox="1">
            <a:spLocks noChangeArrowheads="1"/>
          </p:cNvSpPr>
          <p:nvPr/>
        </p:nvSpPr>
        <p:spPr bwMode="auto">
          <a:xfrm>
            <a:off x="468313" y="6286500"/>
            <a:ext cx="795337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endParaRPr lang="ru-RU" sz="1500" i="0"/>
          </a:p>
        </p:txBody>
      </p:sp>
      <p:sp>
        <p:nvSpPr>
          <p:cNvPr id="23571" name="Text Box 152"/>
          <p:cNvSpPr txBox="1">
            <a:spLocks noChangeArrowheads="1"/>
          </p:cNvSpPr>
          <p:nvPr/>
        </p:nvSpPr>
        <p:spPr bwMode="auto">
          <a:xfrm>
            <a:off x="9398000" y="757238"/>
            <a:ext cx="719138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endParaRPr lang="ru-RU" sz="1500" i="0"/>
          </a:p>
        </p:txBody>
      </p:sp>
      <p:sp>
        <p:nvSpPr>
          <p:cNvPr id="23572" name="Text Box 153"/>
          <p:cNvSpPr txBox="1">
            <a:spLocks noChangeArrowheads="1"/>
          </p:cNvSpPr>
          <p:nvPr/>
        </p:nvSpPr>
        <p:spPr bwMode="auto">
          <a:xfrm>
            <a:off x="9398000" y="1893888"/>
            <a:ext cx="714375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endParaRPr lang="ru-RU" sz="1500" i="0"/>
          </a:p>
        </p:txBody>
      </p:sp>
      <p:sp>
        <p:nvSpPr>
          <p:cNvPr id="23573" name="Text Box 154"/>
          <p:cNvSpPr txBox="1">
            <a:spLocks noChangeArrowheads="1"/>
          </p:cNvSpPr>
          <p:nvPr/>
        </p:nvSpPr>
        <p:spPr bwMode="auto">
          <a:xfrm>
            <a:off x="9398000" y="4090988"/>
            <a:ext cx="719138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endParaRPr lang="ru-RU" sz="1500" i="0"/>
          </a:p>
        </p:txBody>
      </p:sp>
      <p:sp>
        <p:nvSpPr>
          <p:cNvPr id="23574" name="Text Box 155"/>
          <p:cNvSpPr txBox="1">
            <a:spLocks noChangeArrowheads="1"/>
          </p:cNvSpPr>
          <p:nvPr/>
        </p:nvSpPr>
        <p:spPr bwMode="auto">
          <a:xfrm>
            <a:off x="9398000" y="5224463"/>
            <a:ext cx="714375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endParaRPr lang="ru-RU" sz="1500" i="0"/>
          </a:p>
        </p:txBody>
      </p:sp>
      <p:sp>
        <p:nvSpPr>
          <p:cNvPr id="23575" name="Text Box 156"/>
          <p:cNvSpPr txBox="1">
            <a:spLocks noChangeArrowheads="1"/>
          </p:cNvSpPr>
          <p:nvPr/>
        </p:nvSpPr>
        <p:spPr bwMode="auto">
          <a:xfrm>
            <a:off x="9398000" y="6286500"/>
            <a:ext cx="719138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endParaRPr lang="ru-RU" sz="1500" i="0"/>
          </a:p>
        </p:txBody>
      </p:sp>
      <p:sp>
        <p:nvSpPr>
          <p:cNvPr id="23576" name="Text Box 150"/>
          <p:cNvSpPr txBox="1">
            <a:spLocks noChangeArrowheads="1"/>
          </p:cNvSpPr>
          <p:nvPr/>
        </p:nvSpPr>
        <p:spPr bwMode="auto">
          <a:xfrm rot="10834889" flipV="1">
            <a:off x="113502" y="3606525"/>
            <a:ext cx="869950" cy="3206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r>
              <a:rPr lang="ru-RU" sz="1500" i="0" dirty="0" smtClean="0">
                <a:latin typeface="Arial" charset="0"/>
              </a:rPr>
              <a:t>100,0</a:t>
            </a:r>
            <a:r>
              <a:rPr lang="ru-RU" sz="1500" i="0" dirty="0" smtClean="0"/>
              <a:t>%</a:t>
            </a:r>
            <a:endParaRPr lang="ru-RU" sz="1500" i="0" dirty="0"/>
          </a:p>
        </p:txBody>
      </p:sp>
      <p:sp>
        <p:nvSpPr>
          <p:cNvPr id="23577" name="Text Box 150"/>
          <p:cNvSpPr txBox="1">
            <a:spLocks noChangeArrowheads="1"/>
          </p:cNvSpPr>
          <p:nvPr/>
        </p:nvSpPr>
        <p:spPr bwMode="auto">
          <a:xfrm rot="10800000" flipV="1">
            <a:off x="106362" y="2303751"/>
            <a:ext cx="789804" cy="32316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r>
              <a:rPr lang="ru-RU" sz="1500" i="0" dirty="0" smtClean="0">
                <a:latin typeface="Arial" charset="0"/>
              </a:rPr>
              <a:t>90,6</a:t>
            </a:r>
            <a:r>
              <a:rPr lang="ru-RU" sz="1500" i="0" dirty="0" smtClean="0"/>
              <a:t>%</a:t>
            </a:r>
            <a:endParaRPr lang="ru-RU" sz="1500" i="0" dirty="0"/>
          </a:p>
        </p:txBody>
      </p:sp>
      <p:sp>
        <p:nvSpPr>
          <p:cNvPr id="23579" name="Text Box 150"/>
          <p:cNvSpPr txBox="1">
            <a:spLocks noChangeArrowheads="1"/>
          </p:cNvSpPr>
          <p:nvPr/>
        </p:nvSpPr>
        <p:spPr bwMode="auto">
          <a:xfrm>
            <a:off x="9396413" y="4860925"/>
            <a:ext cx="795337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endParaRPr lang="ru-RU" sz="1500" i="0">
              <a:latin typeface="Arial" charset="0"/>
            </a:endParaRPr>
          </a:p>
          <a:p>
            <a:pPr defTabSz="925513" eaLnBrk="1" hangingPunct="1">
              <a:spcBef>
                <a:spcPct val="50000"/>
              </a:spcBef>
            </a:pPr>
            <a:endParaRPr lang="ru-RU" sz="1500" i="0">
              <a:latin typeface="Arial" charset="0"/>
            </a:endParaRPr>
          </a:p>
        </p:txBody>
      </p:sp>
      <p:sp>
        <p:nvSpPr>
          <p:cNvPr id="49" name="_s3094"/>
          <p:cNvSpPr>
            <a:spLocks noChangeArrowheads="1"/>
          </p:cNvSpPr>
          <p:nvPr/>
        </p:nvSpPr>
        <p:spPr bwMode="auto">
          <a:xfrm>
            <a:off x="267040" y="5039371"/>
            <a:ext cx="4535487" cy="818299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925513" eaLnBrk="1" hangingPunct="1"/>
            <a:r>
              <a:rPr lang="ru-RU" sz="1200" i="0" dirty="0">
                <a:latin typeface="Arial" charset="0"/>
              </a:rPr>
              <a:t>Развитие автомобильных дорог общего </a:t>
            </a:r>
            <a:r>
              <a:rPr lang="ru-RU" sz="1200" i="0" dirty="0" smtClean="0">
                <a:latin typeface="Arial" charset="0"/>
              </a:rPr>
              <a:t>пользования в</a:t>
            </a:r>
          </a:p>
          <a:p>
            <a:pPr algn="ctr" defTabSz="925513" eaLnBrk="1" hangingPunct="1"/>
            <a:r>
              <a:rPr lang="ru-RU" sz="1200" i="0" dirty="0" smtClean="0">
                <a:latin typeface="Arial" charset="0"/>
              </a:rPr>
              <a:t> </a:t>
            </a:r>
            <a:r>
              <a:rPr lang="ru-RU" sz="1200" i="0" dirty="0">
                <a:latin typeface="Arial" charset="0"/>
              </a:rPr>
              <a:t>Андреевском сельском поселении на </a:t>
            </a:r>
            <a:endParaRPr lang="ru-RU" sz="1200" i="0" dirty="0" smtClean="0">
              <a:latin typeface="Arial" charset="0"/>
            </a:endParaRPr>
          </a:p>
          <a:p>
            <a:pPr algn="ctr" defTabSz="925513" eaLnBrk="1" hangingPunct="1"/>
            <a:r>
              <a:rPr lang="ru-RU" sz="1200" i="0" dirty="0" smtClean="0">
                <a:latin typeface="Arial" charset="0"/>
              </a:rPr>
              <a:t>2011-2020 </a:t>
            </a:r>
            <a:r>
              <a:rPr lang="ru-RU" sz="1200" i="0" dirty="0">
                <a:latin typeface="Arial" charset="0"/>
              </a:rPr>
              <a:t>годы– </a:t>
            </a:r>
            <a:r>
              <a:rPr lang="ru-RU" sz="1200" i="0" dirty="0" smtClean="0">
                <a:solidFill>
                  <a:srgbClr val="A50021"/>
                </a:solidFill>
                <a:latin typeface="Arial" charset="0"/>
              </a:rPr>
              <a:t>138</a:t>
            </a:r>
            <a:r>
              <a:rPr lang="ru-RU" sz="1200" i="0" dirty="0" smtClean="0">
                <a:solidFill>
                  <a:srgbClr val="A50021"/>
                </a:solidFill>
                <a:latin typeface="Arial" charset="0"/>
              </a:rPr>
              <a:t>,6 </a:t>
            </a:r>
            <a:r>
              <a:rPr lang="ru-RU" sz="1200" i="0" dirty="0">
                <a:solidFill>
                  <a:srgbClr val="A50021"/>
                </a:solidFill>
                <a:latin typeface="Arial" charset="0"/>
              </a:rPr>
              <a:t>тыс. рублей</a:t>
            </a:r>
            <a:r>
              <a:rPr lang="ru-RU" sz="1200" b="0" i="0" dirty="0">
                <a:latin typeface="Arial" charset="0"/>
              </a:rPr>
              <a:t> </a:t>
            </a:r>
            <a:r>
              <a:rPr lang="ru-RU" sz="1200" b="0" i="0" dirty="0" smtClean="0">
                <a:latin typeface="Arial" charset="0"/>
              </a:rPr>
              <a:t>  </a:t>
            </a:r>
            <a:r>
              <a:rPr lang="ru-RU" b="0" i="0" dirty="0" smtClean="0">
                <a:latin typeface="Arial" charset="0"/>
              </a:rPr>
              <a:t> </a:t>
            </a:r>
            <a:endParaRPr lang="ru-RU" b="0" i="0" dirty="0">
              <a:latin typeface="Arial" charset="0"/>
            </a:endParaRPr>
          </a:p>
        </p:txBody>
      </p:sp>
      <p:sp>
        <p:nvSpPr>
          <p:cNvPr id="50" name="Text Box 150"/>
          <p:cNvSpPr txBox="1">
            <a:spLocks noChangeArrowheads="1"/>
          </p:cNvSpPr>
          <p:nvPr/>
        </p:nvSpPr>
        <p:spPr bwMode="auto">
          <a:xfrm rot="10834889" flipV="1">
            <a:off x="112092" y="4683464"/>
            <a:ext cx="832532" cy="32067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r>
              <a:rPr lang="ru-RU" sz="1500" i="0" dirty="0" smtClean="0">
                <a:latin typeface="Arial" charset="0"/>
              </a:rPr>
              <a:t>44,1</a:t>
            </a:r>
            <a:r>
              <a:rPr lang="ru-RU" sz="1500" i="0" dirty="0" smtClean="0"/>
              <a:t>%</a:t>
            </a:r>
            <a:endParaRPr lang="ru-RU" sz="1500" i="0" dirty="0"/>
          </a:p>
        </p:txBody>
      </p:sp>
      <p:sp>
        <p:nvSpPr>
          <p:cNvPr id="51" name="_s3094"/>
          <p:cNvSpPr>
            <a:spLocks noChangeArrowheads="1"/>
          </p:cNvSpPr>
          <p:nvPr/>
        </p:nvSpPr>
        <p:spPr bwMode="auto">
          <a:xfrm>
            <a:off x="5677652" y="6245788"/>
            <a:ext cx="4535487" cy="758829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925513" eaLnBrk="1" hangingPunct="1"/>
            <a:r>
              <a:rPr lang="ru-RU" sz="1200" i="0" dirty="0">
                <a:latin typeface="Arial" charset="0"/>
              </a:rPr>
              <a:t>Управление и распоряжение муниципальным </a:t>
            </a:r>
            <a:endParaRPr lang="ru-RU" sz="1200" i="0" dirty="0" smtClean="0">
              <a:latin typeface="Arial" charset="0"/>
            </a:endParaRPr>
          </a:p>
          <a:p>
            <a:pPr algn="ctr" defTabSz="925513" eaLnBrk="1" hangingPunct="1"/>
            <a:r>
              <a:rPr lang="ru-RU" sz="1200" i="0" dirty="0" smtClean="0">
                <a:latin typeface="Arial" charset="0"/>
              </a:rPr>
              <a:t>имуществом </a:t>
            </a:r>
            <a:r>
              <a:rPr lang="ru-RU" sz="1200" i="0" dirty="0">
                <a:latin typeface="Arial" charset="0"/>
              </a:rPr>
              <a:t>в </a:t>
            </a:r>
            <a:r>
              <a:rPr lang="ru-RU" sz="1200" i="0" dirty="0" smtClean="0">
                <a:latin typeface="Arial" charset="0"/>
              </a:rPr>
              <a:t>Андреевском </a:t>
            </a:r>
            <a:r>
              <a:rPr lang="ru-RU" sz="1200" i="0" dirty="0">
                <a:latin typeface="Arial" charset="0"/>
              </a:rPr>
              <a:t>сельском </a:t>
            </a:r>
            <a:r>
              <a:rPr lang="ru-RU" sz="1200" i="0" dirty="0" smtClean="0">
                <a:latin typeface="Arial" charset="0"/>
              </a:rPr>
              <a:t>поселении</a:t>
            </a:r>
          </a:p>
          <a:p>
            <a:pPr algn="ctr" defTabSz="925513" eaLnBrk="1" hangingPunct="1"/>
            <a:r>
              <a:rPr lang="ru-RU" sz="1200" i="0" dirty="0" smtClean="0">
                <a:latin typeface="Arial" charset="0"/>
              </a:rPr>
              <a:t> </a:t>
            </a:r>
            <a:r>
              <a:rPr lang="ru-RU" sz="1200" i="0" dirty="0">
                <a:latin typeface="Arial" charset="0"/>
              </a:rPr>
              <a:t>на 2011-2015 годы– </a:t>
            </a:r>
            <a:r>
              <a:rPr lang="ru-RU" sz="1200" i="0" dirty="0" smtClean="0">
                <a:solidFill>
                  <a:srgbClr val="A50021"/>
                </a:solidFill>
                <a:latin typeface="Arial" charset="0"/>
              </a:rPr>
              <a:t>122</a:t>
            </a:r>
            <a:r>
              <a:rPr lang="ru-RU" sz="1200" i="0" dirty="0" smtClean="0">
                <a:solidFill>
                  <a:srgbClr val="A50021"/>
                </a:solidFill>
                <a:latin typeface="Arial" charset="0"/>
              </a:rPr>
              <a:t>,0 </a:t>
            </a:r>
            <a:r>
              <a:rPr lang="ru-RU" sz="1200" i="0" dirty="0">
                <a:solidFill>
                  <a:srgbClr val="A50021"/>
                </a:solidFill>
                <a:latin typeface="Arial" charset="0"/>
              </a:rPr>
              <a:t>тыс. рублей</a:t>
            </a:r>
            <a:r>
              <a:rPr lang="ru-RU" sz="1200" b="0" i="0" dirty="0">
                <a:latin typeface="Arial" charset="0"/>
              </a:rPr>
              <a:t> </a:t>
            </a:r>
            <a:r>
              <a:rPr lang="ru-RU" sz="1200" b="0" i="0" dirty="0" smtClean="0">
                <a:latin typeface="Arial" charset="0"/>
              </a:rPr>
              <a:t>  </a:t>
            </a:r>
            <a:r>
              <a:rPr lang="ru-RU" b="0" i="0" dirty="0" smtClean="0">
                <a:latin typeface="Arial" charset="0"/>
              </a:rPr>
              <a:t> </a:t>
            </a:r>
            <a:endParaRPr lang="ru-RU" b="0" i="0" dirty="0">
              <a:latin typeface="Arial" charset="0"/>
            </a:endParaRPr>
          </a:p>
        </p:txBody>
      </p:sp>
      <p:sp>
        <p:nvSpPr>
          <p:cNvPr id="52" name="Text Box 150"/>
          <p:cNvSpPr txBox="1">
            <a:spLocks noChangeArrowheads="1"/>
          </p:cNvSpPr>
          <p:nvPr/>
        </p:nvSpPr>
        <p:spPr bwMode="auto">
          <a:xfrm rot="10834889" flipV="1">
            <a:off x="113502" y="5862077"/>
            <a:ext cx="8699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r>
              <a:rPr lang="ru-RU" sz="1500" i="0" dirty="0">
                <a:latin typeface="Arial" charset="0"/>
              </a:rPr>
              <a:t>11,3</a:t>
            </a:r>
            <a:r>
              <a:rPr lang="ru-RU" sz="1500" i="0" dirty="0"/>
              <a:t>%</a:t>
            </a:r>
          </a:p>
        </p:txBody>
      </p:sp>
      <p:cxnSp>
        <p:nvCxnSpPr>
          <p:cNvPr id="55" name="_s3082"/>
          <p:cNvCxnSpPr>
            <a:cxnSpLocks noChangeShapeType="1"/>
          </p:cNvCxnSpPr>
          <p:nvPr/>
        </p:nvCxnSpPr>
        <p:spPr bwMode="auto">
          <a:xfrm flipV="1">
            <a:off x="4776341" y="2506148"/>
            <a:ext cx="433834" cy="293618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59" name="Text Box 150"/>
          <p:cNvSpPr txBox="1">
            <a:spLocks noChangeArrowheads="1"/>
          </p:cNvSpPr>
          <p:nvPr/>
        </p:nvSpPr>
        <p:spPr bwMode="auto">
          <a:xfrm rot="10800000" flipV="1">
            <a:off x="9366977" y="2237683"/>
            <a:ext cx="854208" cy="3231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r>
              <a:rPr lang="ru-RU" sz="1500" i="0" dirty="0" smtClean="0">
                <a:latin typeface="Arial" charset="0"/>
              </a:rPr>
              <a:t>100,0%</a:t>
            </a:r>
            <a:endParaRPr lang="ru-RU" sz="1500" i="0" dirty="0"/>
          </a:p>
        </p:txBody>
      </p:sp>
      <p:sp>
        <p:nvSpPr>
          <p:cNvPr id="64" name="_s3089"/>
          <p:cNvSpPr>
            <a:spLocks noChangeArrowheads="1"/>
          </p:cNvSpPr>
          <p:nvPr/>
        </p:nvSpPr>
        <p:spPr bwMode="auto">
          <a:xfrm>
            <a:off x="325018" y="3984286"/>
            <a:ext cx="4537075" cy="647451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25513" eaLnBrk="1" hangingPunct="1"/>
            <a:endParaRPr lang="ru-RU" sz="1500" b="0" i="0" dirty="0"/>
          </a:p>
          <a:p>
            <a:pPr algn="ctr" defTabSz="925513" eaLnBrk="1" hangingPunct="1"/>
            <a:r>
              <a:rPr lang="ru-RU" sz="1200" i="0" dirty="0">
                <a:latin typeface="Arial" charset="0"/>
              </a:rPr>
              <a:t>Развитие физической культуры и спорта в Андреевском сельском поселении на 2012-2015 годы</a:t>
            </a:r>
            <a:r>
              <a:rPr lang="ru-RU" sz="1200" i="0" dirty="0" smtClean="0"/>
              <a:t>– </a:t>
            </a:r>
            <a:r>
              <a:rPr lang="ru-RU" sz="1200" i="0" dirty="0" smtClean="0">
                <a:solidFill>
                  <a:srgbClr val="A50021"/>
                </a:solidFill>
                <a:latin typeface="Arial" charset="0"/>
              </a:rPr>
              <a:t>12,3</a:t>
            </a:r>
            <a:r>
              <a:rPr lang="ru-RU" sz="1200" i="0" dirty="0" smtClean="0">
                <a:solidFill>
                  <a:srgbClr val="A50021"/>
                </a:solidFill>
              </a:rPr>
              <a:t> </a:t>
            </a:r>
            <a:r>
              <a:rPr lang="ru-RU" sz="1200" i="0" dirty="0">
                <a:solidFill>
                  <a:srgbClr val="A50021"/>
                </a:solidFill>
              </a:rPr>
              <a:t>тыс. рублей</a:t>
            </a:r>
          </a:p>
          <a:p>
            <a:pPr algn="ctr" defTabSz="925513" eaLnBrk="1" hangingPunct="1"/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65" name="_s3089"/>
          <p:cNvSpPr>
            <a:spLocks noChangeArrowheads="1"/>
          </p:cNvSpPr>
          <p:nvPr/>
        </p:nvSpPr>
        <p:spPr bwMode="auto">
          <a:xfrm>
            <a:off x="335887" y="6229348"/>
            <a:ext cx="4498188" cy="647451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25513" eaLnBrk="1" hangingPunct="1"/>
            <a:endParaRPr lang="ru-RU" sz="1500" b="0" i="0" dirty="0"/>
          </a:p>
          <a:p>
            <a:pPr algn="ctr" defTabSz="925513" eaLnBrk="1" hangingPunct="1"/>
            <a:r>
              <a:rPr lang="ru-RU" sz="1200" i="0" dirty="0">
                <a:latin typeface="Arial" charset="0"/>
              </a:rPr>
              <a:t>Развитие муниципальной службы в Андреевском сельском поселении на 2012-2015 </a:t>
            </a:r>
            <a:r>
              <a:rPr lang="ru-RU" sz="1200" i="0" dirty="0" smtClean="0">
                <a:latin typeface="Arial" charset="0"/>
              </a:rPr>
              <a:t>годы</a:t>
            </a:r>
            <a:r>
              <a:rPr lang="ru-RU" sz="1200" i="0" dirty="0" smtClean="0"/>
              <a:t>– </a:t>
            </a:r>
            <a:r>
              <a:rPr lang="ru-RU" sz="1200" i="0" dirty="0" smtClean="0">
                <a:solidFill>
                  <a:srgbClr val="A50021"/>
                </a:solidFill>
                <a:latin typeface="Arial" charset="0"/>
              </a:rPr>
              <a:t>22,6</a:t>
            </a:r>
            <a:r>
              <a:rPr lang="ru-RU" sz="1200" i="0" dirty="0" smtClean="0">
                <a:solidFill>
                  <a:srgbClr val="A50021"/>
                </a:solidFill>
              </a:rPr>
              <a:t> </a:t>
            </a:r>
            <a:r>
              <a:rPr lang="ru-RU" sz="1200" i="0" dirty="0">
                <a:solidFill>
                  <a:srgbClr val="A50021"/>
                </a:solidFill>
              </a:rPr>
              <a:t>тыс. рублей</a:t>
            </a:r>
          </a:p>
          <a:p>
            <a:pPr algn="ctr" defTabSz="925513" eaLnBrk="1" hangingPunct="1"/>
            <a:endParaRPr lang="ru-RU" i="0" dirty="0">
              <a:solidFill>
                <a:srgbClr val="A50021"/>
              </a:solidFill>
            </a:endParaRPr>
          </a:p>
        </p:txBody>
      </p:sp>
      <p:cxnSp>
        <p:nvCxnSpPr>
          <p:cNvPr id="68" name="_s3082"/>
          <p:cNvCxnSpPr>
            <a:cxnSpLocks noChangeShapeType="1"/>
          </p:cNvCxnSpPr>
          <p:nvPr/>
        </p:nvCxnSpPr>
        <p:spPr bwMode="auto">
          <a:xfrm flipV="1">
            <a:off x="4769901" y="3283651"/>
            <a:ext cx="433834" cy="293618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69" name="_s3082"/>
          <p:cNvCxnSpPr>
            <a:cxnSpLocks noChangeShapeType="1"/>
          </p:cNvCxnSpPr>
          <p:nvPr/>
        </p:nvCxnSpPr>
        <p:spPr bwMode="auto">
          <a:xfrm flipV="1">
            <a:off x="4779134" y="1239698"/>
            <a:ext cx="433834" cy="293618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73" name="Text Box 150"/>
          <p:cNvSpPr txBox="1">
            <a:spLocks noChangeArrowheads="1"/>
          </p:cNvSpPr>
          <p:nvPr/>
        </p:nvSpPr>
        <p:spPr bwMode="auto">
          <a:xfrm rot="10800000" flipV="1">
            <a:off x="9384639" y="5524500"/>
            <a:ext cx="7953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r>
              <a:rPr lang="ru-RU" sz="1500" i="0" dirty="0">
                <a:latin typeface="Arial" charset="0"/>
              </a:rPr>
              <a:t>0,1</a:t>
            </a:r>
            <a:r>
              <a:rPr lang="ru-RU" sz="1500" i="0" dirty="0"/>
              <a:t>%</a:t>
            </a:r>
          </a:p>
        </p:txBody>
      </p:sp>
      <p:cxnSp>
        <p:nvCxnSpPr>
          <p:cNvPr id="75" name="_s3087"/>
          <p:cNvCxnSpPr>
            <a:cxnSpLocks noChangeShapeType="1"/>
          </p:cNvCxnSpPr>
          <p:nvPr/>
        </p:nvCxnSpPr>
        <p:spPr bwMode="auto">
          <a:xfrm rot="10800000">
            <a:off x="5217818" y="2954338"/>
            <a:ext cx="442912" cy="352107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76" name="_s3087"/>
          <p:cNvCxnSpPr>
            <a:cxnSpLocks noChangeShapeType="1"/>
          </p:cNvCxnSpPr>
          <p:nvPr/>
        </p:nvCxnSpPr>
        <p:spPr bwMode="auto">
          <a:xfrm rot="10800000">
            <a:off x="5227874" y="1593704"/>
            <a:ext cx="442912" cy="352107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78" name="Text Box 150"/>
          <p:cNvSpPr txBox="1">
            <a:spLocks noChangeArrowheads="1"/>
          </p:cNvSpPr>
          <p:nvPr/>
        </p:nvSpPr>
        <p:spPr bwMode="auto">
          <a:xfrm rot="10800000" flipV="1">
            <a:off x="111896" y="944220"/>
            <a:ext cx="873159" cy="3231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r>
              <a:rPr lang="ru-RU" sz="1500" i="0" dirty="0" smtClean="0">
                <a:latin typeface="Arial" charset="0"/>
              </a:rPr>
              <a:t>100,0</a:t>
            </a:r>
            <a:r>
              <a:rPr lang="ru-RU" sz="1500" i="0" dirty="0" smtClean="0"/>
              <a:t>%</a:t>
            </a:r>
            <a:endParaRPr lang="ru-RU" sz="1500" i="0" dirty="0"/>
          </a:p>
        </p:txBody>
      </p:sp>
      <p:sp>
        <p:nvSpPr>
          <p:cNvPr id="79" name="Text Box 150"/>
          <p:cNvSpPr txBox="1">
            <a:spLocks noChangeArrowheads="1"/>
          </p:cNvSpPr>
          <p:nvPr/>
        </p:nvSpPr>
        <p:spPr bwMode="auto">
          <a:xfrm rot="10800000" flipV="1">
            <a:off x="9423335" y="935038"/>
            <a:ext cx="789804" cy="32316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r>
              <a:rPr lang="ru-RU" sz="1500" i="0" dirty="0" smtClean="0">
                <a:latin typeface="Arial" charset="0"/>
              </a:rPr>
              <a:t>70,6</a:t>
            </a:r>
            <a:r>
              <a:rPr lang="ru-RU" sz="1500" i="0" dirty="0" smtClean="0"/>
              <a:t>%</a:t>
            </a:r>
            <a:endParaRPr lang="ru-RU" sz="1500" i="0" dirty="0"/>
          </a:p>
        </p:txBody>
      </p:sp>
      <p:sp>
        <p:nvSpPr>
          <p:cNvPr id="91" name="Text Box 150"/>
          <p:cNvSpPr txBox="1">
            <a:spLocks noChangeArrowheads="1"/>
          </p:cNvSpPr>
          <p:nvPr/>
        </p:nvSpPr>
        <p:spPr bwMode="auto">
          <a:xfrm rot="10800000" flipV="1">
            <a:off x="9337542" y="3354243"/>
            <a:ext cx="854208" cy="3231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r>
              <a:rPr lang="ru-RU" sz="1500" i="0" dirty="0" smtClean="0">
                <a:latin typeface="Arial" charset="0"/>
              </a:rPr>
              <a:t>100,0%</a:t>
            </a:r>
            <a:endParaRPr lang="ru-RU" sz="1500" i="0" dirty="0"/>
          </a:p>
        </p:txBody>
      </p:sp>
      <p:sp>
        <p:nvSpPr>
          <p:cNvPr id="92" name="Text Box 150"/>
          <p:cNvSpPr txBox="1">
            <a:spLocks noChangeArrowheads="1"/>
          </p:cNvSpPr>
          <p:nvPr/>
        </p:nvSpPr>
        <p:spPr bwMode="auto">
          <a:xfrm rot="10800000" flipV="1">
            <a:off x="9348744" y="5896667"/>
            <a:ext cx="854208" cy="3231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r>
              <a:rPr lang="ru-RU" sz="1500" i="0" dirty="0" smtClean="0">
                <a:latin typeface="Arial" charset="0"/>
              </a:rPr>
              <a:t>100,0%</a:t>
            </a:r>
            <a:endParaRPr lang="ru-RU" sz="1500" i="0" dirty="0"/>
          </a:p>
        </p:txBody>
      </p:sp>
      <p:sp>
        <p:nvSpPr>
          <p:cNvPr id="94" name="Text Box 150"/>
          <p:cNvSpPr txBox="1">
            <a:spLocks noChangeArrowheads="1"/>
          </p:cNvSpPr>
          <p:nvPr/>
        </p:nvSpPr>
        <p:spPr bwMode="auto">
          <a:xfrm rot="10800000" flipV="1">
            <a:off x="9330465" y="4428576"/>
            <a:ext cx="854208" cy="3231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25513" eaLnBrk="1" hangingPunct="1">
              <a:spcBef>
                <a:spcPct val="50000"/>
              </a:spcBef>
            </a:pPr>
            <a:r>
              <a:rPr lang="ru-RU" sz="1500" i="0" dirty="0" smtClean="0">
                <a:latin typeface="Arial" charset="0"/>
              </a:rPr>
              <a:t>100,0%</a:t>
            </a:r>
            <a:endParaRPr lang="ru-RU" sz="1500" i="0" dirty="0"/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3492302" y="7165356"/>
            <a:ext cx="288032" cy="30440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255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4104370" y="7173894"/>
            <a:ext cx="252028" cy="287331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255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00414" y="7156820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Отклонение от плана в процентах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 descr="30%"/>
          <p:cNvSpPr>
            <a:spLocks noChangeArrowheads="1"/>
          </p:cNvSpPr>
          <p:nvPr/>
        </p:nvSpPr>
        <p:spPr bwMode="auto">
          <a:xfrm>
            <a:off x="755650" y="3060700"/>
            <a:ext cx="9485313" cy="110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102870" tIns="51435" rIns="102870" bIns="51435" anchor="ctr">
            <a:spAutoFit/>
          </a:bodyPr>
          <a:lstStyle/>
          <a:p>
            <a:r>
              <a:rPr lang="ru-RU" sz="6600">
                <a:solidFill>
                  <a:schemeClr val="accent2"/>
                </a:solidFill>
              </a:rPr>
              <a:t>Благодарю за внимание!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кругленный прямоугольник 1"/>
          <p:cNvGrpSpPr>
            <a:grpSpLocks/>
          </p:cNvGrpSpPr>
          <p:nvPr/>
        </p:nvGrpSpPr>
        <p:grpSpPr bwMode="auto">
          <a:xfrm>
            <a:off x="132326" y="234973"/>
            <a:ext cx="10085704" cy="941657"/>
            <a:chOff x="73" y="42"/>
            <a:chExt cx="5564" cy="538"/>
          </a:xfrm>
        </p:grpSpPr>
        <p:pic>
          <p:nvPicPr>
            <p:cNvPr id="2055" name="Скругленный прямоугольник 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42"/>
              <a:ext cx="5564" cy="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133" y="139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algn="ctr"/>
              <a:r>
                <a:rPr lang="ru-RU" sz="1800" i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Основные характеристики </a:t>
              </a:r>
              <a:r>
                <a:rPr lang="ru-RU" sz="1800" i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исполнения бюджета Андреевского сельского поселения</a:t>
              </a:r>
            </a:p>
            <a:p>
              <a:pPr algn="ctr"/>
              <a:r>
                <a:rPr lang="ru-RU" sz="1800" i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Дубовского района за 2013 год в сравнении с 2012 годом</a:t>
              </a:r>
              <a:endParaRPr lang="ru-RU" sz="1800" i="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60" name="TextBox 8"/>
          <p:cNvSpPr txBox="1">
            <a:spLocks noChangeArrowheads="1"/>
          </p:cNvSpPr>
          <p:nvPr/>
        </p:nvSpPr>
        <p:spPr bwMode="auto">
          <a:xfrm>
            <a:off x="8851437" y="1204279"/>
            <a:ext cx="1232617" cy="35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60" tIns="51429" rIns="102860" bIns="51429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dirty="0" err="1"/>
              <a:t>тыс.руб</a:t>
            </a:r>
            <a:r>
              <a:rPr lang="ru-RU" dirty="0"/>
              <a:t>.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6025718"/>
              </p:ext>
            </p:extLst>
          </p:nvPr>
        </p:nvGraphicFramePr>
        <p:xfrm>
          <a:off x="395958" y="1379321"/>
          <a:ext cx="9688096" cy="5569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50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0" y="131763"/>
            <a:ext cx="10440988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600" i="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СТРУКТУРА ДОХОД</a:t>
            </a:r>
            <a:r>
              <a:rPr lang="ru-RU" sz="1600" i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ОВ </a:t>
            </a:r>
            <a:br>
              <a:rPr lang="ru-RU" sz="1600" i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1600" i="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БЮДЖЕТА АНДРЕЕВСКОГО СЕЛЬСКОГО ПОСЕЛЕНИЯ  ЗА</a:t>
            </a:r>
            <a:r>
              <a:rPr lang="ru-RU" sz="1600" i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2013 год</a:t>
            </a:r>
            <a:endParaRPr lang="ru-RU" sz="1600" i="0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366838" y="7285038"/>
            <a:ext cx="508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ru-RU" sz="1400" i="0">
                <a:solidFill>
                  <a:srgbClr val="000000"/>
                </a:solidFill>
              </a:rPr>
              <a:t> </a:t>
            </a:r>
            <a:endParaRPr lang="ru-RU" sz="2400" b="0" i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139825" y="7410450"/>
            <a:ext cx="33338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ru-RU" sz="900" b="0" i="0">
                <a:solidFill>
                  <a:srgbClr val="000000"/>
                </a:solidFill>
              </a:rPr>
              <a:t> </a:t>
            </a:r>
            <a:endParaRPr lang="ru-RU" sz="2400" b="0" i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42946" y="7164388"/>
            <a:ext cx="9805988" cy="31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400" i="0" dirty="0" smtClean="0"/>
              <a:t>    Фактическое </a:t>
            </a:r>
            <a:r>
              <a:rPr lang="ru-RU" sz="1400" i="0" dirty="0"/>
              <a:t>исполнение     </a:t>
            </a:r>
            <a:r>
              <a:rPr lang="ru-RU" sz="1400" i="0" dirty="0" smtClean="0"/>
              <a:t>      </a:t>
            </a:r>
            <a:r>
              <a:rPr lang="ru-RU" sz="1400" i="0" dirty="0"/>
              <a:t>План 2013 года       </a:t>
            </a:r>
            <a:r>
              <a:rPr lang="ru-RU" sz="1400" i="0" dirty="0" smtClean="0"/>
              <a:t>            </a:t>
            </a:r>
            <a:r>
              <a:rPr lang="ru-RU" sz="1400" i="0" dirty="0"/>
              <a:t>Отклонение</a:t>
            </a:r>
            <a:r>
              <a:rPr lang="en-US" sz="1400" i="0" dirty="0"/>
              <a:t> </a:t>
            </a:r>
            <a:r>
              <a:rPr lang="ru-RU" sz="1400" i="0" dirty="0"/>
              <a:t>от плана       </a:t>
            </a:r>
            <a:r>
              <a:rPr lang="ru-RU" sz="1400" i="0" dirty="0" smtClean="0"/>
              <a:t>   </a:t>
            </a:r>
            <a:r>
              <a:rPr lang="ru-RU" sz="1400" i="0" dirty="0"/>
              <a:t>% исполнения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9496425" y="-30163"/>
            <a:ext cx="985838" cy="31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algn="r" eaLnBrk="1" hangingPunct="1">
              <a:spcBef>
                <a:spcPct val="50000"/>
              </a:spcBef>
            </a:pPr>
            <a:endParaRPr lang="ru-RU" sz="1400" b="0"/>
          </a:p>
        </p:txBody>
      </p:sp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83370" y="722313"/>
            <a:ext cx="9959009" cy="6519862"/>
            <a:chOff x="48" y="391"/>
            <a:chExt cx="5587" cy="3725"/>
          </a:xfrm>
        </p:grpSpPr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4848" y="624"/>
              <a:ext cx="7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sz="1400"/>
                <a:t>тыс.рублей</a:t>
              </a: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619" y="391"/>
              <a:ext cx="14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643" y="471"/>
              <a:ext cx="3570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                                                                                                                                                                                                                                                              </a:t>
              </a:r>
              <a:endParaRPr lang="ru-RU" sz="2400" b="0" i="0"/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4988" y="471"/>
              <a:ext cx="406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                            </a:t>
              </a:r>
              <a:endParaRPr lang="ru-RU" sz="2400" b="0" i="0"/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48" y="849"/>
              <a:ext cx="14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3347" y="664"/>
              <a:ext cx="2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12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1104" y="785"/>
              <a:ext cx="14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3530" y="785"/>
              <a:ext cx="14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3616" y="785"/>
              <a:ext cx="14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3866" y="785"/>
              <a:ext cx="14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4117" y="785"/>
              <a:ext cx="13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4368" y="785"/>
              <a:ext cx="14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4619" y="785"/>
              <a:ext cx="14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2795" y="871"/>
              <a:ext cx="14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2880" y="871"/>
              <a:ext cx="14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3131" y="871"/>
              <a:ext cx="13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3383" y="871"/>
              <a:ext cx="13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3634" y="871"/>
              <a:ext cx="14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3885" y="871"/>
              <a:ext cx="14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4135" y="871"/>
              <a:ext cx="14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4387" y="871"/>
              <a:ext cx="14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4638" y="871"/>
              <a:ext cx="13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ru-RU" sz="700" i="0">
                  <a:solidFill>
                    <a:srgbClr val="000000"/>
                  </a:solidFill>
                </a:rPr>
                <a:t> </a:t>
              </a:r>
              <a:endParaRPr lang="ru-RU" sz="2400" b="0" i="0"/>
            </a:p>
          </p:txBody>
        </p:sp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1728" y="482"/>
              <a:ext cx="2286" cy="4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1800" i="0" dirty="0"/>
                <a:t>ВСЕГО ДОХОДОВ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ru-RU" sz="1800" i="0" dirty="0" smtClean="0"/>
                <a:t>7073,6</a:t>
              </a:r>
              <a:endParaRPr lang="ru-RU" sz="1800" i="0" dirty="0"/>
            </a:p>
          </p:txBody>
        </p: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1728" y="941"/>
              <a:ext cx="2286" cy="21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1800" i="0" dirty="0" smtClean="0"/>
                <a:t>7470,1</a:t>
              </a:r>
              <a:endParaRPr lang="ru-RU" sz="1800" i="0" dirty="0"/>
            </a:p>
          </p:txBody>
        </p:sp>
        <p:sp>
          <p:nvSpPr>
            <p:cNvPr id="6176" name="Text Box 32"/>
            <p:cNvSpPr txBox="1">
              <a:spLocks noChangeArrowheads="1"/>
            </p:cNvSpPr>
            <p:nvPr/>
          </p:nvSpPr>
          <p:spPr bwMode="auto">
            <a:xfrm>
              <a:off x="192" y="1776"/>
              <a:ext cx="2256" cy="7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2000" i="0" dirty="0"/>
                <a:t>Безвозмездные 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ru-RU" sz="2000" i="0" dirty="0"/>
                <a:t>поступления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ru-RU" sz="1800" i="0" dirty="0" smtClean="0"/>
                <a:t>4706,0</a:t>
              </a:r>
              <a:endParaRPr lang="ru-RU" sz="1800" i="0" dirty="0"/>
            </a:p>
          </p:txBody>
        </p:sp>
        <p:sp>
          <p:nvSpPr>
            <p:cNvPr id="6177" name="Text Box 33"/>
            <p:cNvSpPr txBox="1">
              <a:spLocks noChangeArrowheads="1"/>
            </p:cNvSpPr>
            <p:nvPr/>
          </p:nvSpPr>
          <p:spPr bwMode="auto">
            <a:xfrm>
              <a:off x="192" y="2512"/>
              <a:ext cx="2256" cy="21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1800" i="0" dirty="0" smtClean="0"/>
                <a:t>5093,5</a:t>
              </a:r>
              <a:endParaRPr lang="ru-RU" sz="1800" i="0" dirty="0"/>
            </a:p>
          </p:txBody>
        </p:sp>
        <p:sp>
          <p:nvSpPr>
            <p:cNvPr id="6179" name="Text Box 35"/>
            <p:cNvSpPr txBox="1">
              <a:spLocks noChangeArrowheads="1"/>
            </p:cNvSpPr>
            <p:nvPr/>
          </p:nvSpPr>
          <p:spPr bwMode="auto">
            <a:xfrm>
              <a:off x="3379" y="1797"/>
              <a:ext cx="2256" cy="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sz="2000" i="0" dirty="0"/>
                <a:t>Налоговые и неналоговые</a:t>
              </a:r>
              <a:r>
                <a:rPr lang="ru-RU" sz="1800" i="0" dirty="0"/>
                <a:t> </a:t>
              </a:r>
              <a:r>
                <a:rPr lang="ru-RU" sz="2000" i="0" dirty="0"/>
                <a:t>доходы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ru-RU" sz="600" i="0" dirty="0"/>
            </a:p>
            <a:p>
              <a:pPr algn="ctr" eaLnBrk="1" hangingPunct="1">
                <a:spcBef>
                  <a:spcPct val="50000"/>
                </a:spcBef>
              </a:pPr>
              <a:r>
                <a:rPr lang="ru-RU" sz="1800" i="0" dirty="0" smtClean="0"/>
                <a:t>2367,6</a:t>
              </a:r>
              <a:endParaRPr lang="ru-RU" sz="1800" i="0" dirty="0"/>
            </a:p>
          </p:txBody>
        </p:sp>
        <p:sp>
          <p:nvSpPr>
            <p:cNvPr id="6182" name="AutoShape 38"/>
            <p:cNvSpPr>
              <a:spLocks noChangeArrowheads="1"/>
            </p:cNvSpPr>
            <p:nvPr/>
          </p:nvSpPr>
          <p:spPr bwMode="auto">
            <a:xfrm>
              <a:off x="748" y="3216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algn="ctr" eaLnBrk="1" hangingPunct="1"/>
              <a:r>
                <a:rPr lang="ru-RU" sz="1400" i="0"/>
                <a:t>УДЕЛЬНЫЙ ВЕС</a:t>
              </a:r>
            </a:p>
            <a:p>
              <a:pPr algn="ctr" eaLnBrk="1" hangingPunct="1"/>
              <a:r>
                <a:rPr lang="ru-RU" i="0"/>
                <a:t>76,2 %</a:t>
              </a:r>
            </a:p>
          </p:txBody>
        </p:sp>
        <p:sp>
          <p:nvSpPr>
            <p:cNvPr id="6183" name="Rectangle 39"/>
            <p:cNvSpPr>
              <a:spLocks noChangeArrowheads="1"/>
            </p:cNvSpPr>
            <p:nvPr/>
          </p:nvSpPr>
          <p:spPr bwMode="auto">
            <a:xfrm>
              <a:off x="657" y="4020"/>
              <a:ext cx="33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endParaRPr lang="ru-RU" sz="1800" b="0" i="0"/>
            </a:p>
          </p:txBody>
        </p:sp>
        <p:sp>
          <p:nvSpPr>
            <p:cNvPr id="6184" name="Rectangle 40"/>
            <p:cNvSpPr>
              <a:spLocks noChangeArrowheads="1"/>
            </p:cNvSpPr>
            <p:nvPr/>
          </p:nvSpPr>
          <p:spPr bwMode="auto">
            <a:xfrm>
              <a:off x="1791" y="4020"/>
              <a:ext cx="336" cy="96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endParaRPr lang="ru-RU" sz="1800" b="0" i="0"/>
            </a:p>
          </p:txBody>
        </p:sp>
        <p:sp>
          <p:nvSpPr>
            <p:cNvPr id="6185" name="Rectangle 41"/>
            <p:cNvSpPr>
              <a:spLocks noChangeArrowheads="1"/>
            </p:cNvSpPr>
            <p:nvPr/>
          </p:nvSpPr>
          <p:spPr bwMode="auto">
            <a:xfrm>
              <a:off x="4286" y="4020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endParaRPr lang="ru-RU" sz="1800" b="0" i="0"/>
            </a:p>
          </p:txBody>
        </p:sp>
        <p:sp>
          <p:nvSpPr>
            <p:cNvPr id="6186" name="Line 42"/>
            <p:cNvSpPr>
              <a:spLocks noChangeShapeType="1"/>
            </p:cNvSpPr>
            <p:nvPr/>
          </p:nvSpPr>
          <p:spPr bwMode="auto">
            <a:xfrm>
              <a:off x="1104" y="1632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8" name="Line 44"/>
            <p:cNvSpPr>
              <a:spLocks noChangeShapeType="1"/>
            </p:cNvSpPr>
            <p:nvPr/>
          </p:nvSpPr>
          <p:spPr bwMode="auto">
            <a:xfrm>
              <a:off x="1104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9" name="Line 45"/>
            <p:cNvSpPr>
              <a:spLocks noChangeShapeType="1"/>
            </p:cNvSpPr>
            <p:nvPr/>
          </p:nvSpPr>
          <p:spPr bwMode="auto">
            <a:xfrm>
              <a:off x="4560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0" name="Line 46"/>
            <p:cNvSpPr>
              <a:spLocks noChangeShapeType="1"/>
            </p:cNvSpPr>
            <p:nvPr/>
          </p:nvSpPr>
          <p:spPr bwMode="auto">
            <a:xfrm>
              <a:off x="412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1" name="Line 47"/>
            <p:cNvSpPr>
              <a:spLocks noChangeShapeType="1"/>
            </p:cNvSpPr>
            <p:nvPr/>
          </p:nvSpPr>
          <p:spPr bwMode="auto">
            <a:xfrm>
              <a:off x="3696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2" name="Line 48"/>
            <p:cNvSpPr>
              <a:spLocks noChangeShapeType="1"/>
            </p:cNvSpPr>
            <p:nvPr/>
          </p:nvSpPr>
          <p:spPr bwMode="auto">
            <a:xfrm>
              <a:off x="412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3" name="Line 49"/>
            <p:cNvSpPr>
              <a:spLocks noChangeShapeType="1"/>
            </p:cNvSpPr>
            <p:nvPr/>
          </p:nvSpPr>
          <p:spPr bwMode="auto">
            <a:xfrm flipH="1">
              <a:off x="3696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4" name="Rectangle 50"/>
            <p:cNvSpPr>
              <a:spLocks noChangeArrowheads="1"/>
            </p:cNvSpPr>
            <p:nvPr/>
          </p:nvSpPr>
          <p:spPr bwMode="auto">
            <a:xfrm>
              <a:off x="3379" y="4020"/>
              <a:ext cx="33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endParaRPr lang="ru-RU" sz="1800" b="0" i="0"/>
            </a:p>
          </p:txBody>
        </p:sp>
        <p:sp>
          <p:nvSpPr>
            <p:cNvPr id="6199" name="AutoShape 55"/>
            <p:cNvSpPr>
              <a:spLocks noChangeArrowheads="1"/>
            </p:cNvSpPr>
            <p:nvPr/>
          </p:nvSpPr>
          <p:spPr bwMode="auto">
            <a:xfrm>
              <a:off x="4014" y="3216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algn="ctr" eaLnBrk="1" hangingPunct="1"/>
              <a:r>
                <a:rPr lang="ru-RU" sz="1400" i="0" dirty="0"/>
                <a:t>УДЕЛЬНЫЙ ВЕС</a:t>
              </a:r>
            </a:p>
            <a:p>
              <a:pPr algn="ctr" eaLnBrk="1" hangingPunct="1"/>
              <a:r>
                <a:rPr lang="ru-RU" i="0" dirty="0" smtClean="0"/>
                <a:t>23,8 </a:t>
              </a:r>
              <a:r>
                <a:rPr lang="ru-RU" i="0" dirty="0"/>
                <a:t>%</a:t>
              </a:r>
            </a:p>
          </p:txBody>
        </p:sp>
        <p:sp>
          <p:nvSpPr>
            <p:cNvPr id="6200" name="Rectangle 56"/>
            <p:cNvSpPr>
              <a:spLocks noChangeArrowheads="1"/>
            </p:cNvSpPr>
            <p:nvPr/>
          </p:nvSpPr>
          <p:spPr bwMode="auto">
            <a:xfrm>
              <a:off x="2880" y="4020"/>
              <a:ext cx="336" cy="96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endParaRPr lang="ru-RU" sz="1800" b="0" i="0"/>
            </a:p>
          </p:txBody>
        </p:sp>
      </p:grpSp>
      <p:sp>
        <p:nvSpPr>
          <p:cNvPr id="61" name="Text Box 37"/>
          <p:cNvSpPr txBox="1">
            <a:spLocks noChangeArrowheads="1"/>
          </p:cNvSpPr>
          <p:nvPr/>
        </p:nvSpPr>
        <p:spPr bwMode="auto">
          <a:xfrm>
            <a:off x="3078024" y="2066542"/>
            <a:ext cx="4074869" cy="380873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02870" tIns="51435" rIns="102870" bIns="5143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800" i="0" dirty="0" smtClean="0"/>
              <a:t>-396,5                    94,7%</a:t>
            </a:r>
            <a:endParaRPr lang="ru-RU" sz="1800" i="0" dirty="0"/>
          </a:p>
        </p:txBody>
      </p:sp>
      <p:cxnSp>
        <p:nvCxnSpPr>
          <p:cNvPr id="14" name="Прямая соединительная линия 13"/>
          <p:cNvCxnSpPr>
            <a:stCxn id="61" idx="0"/>
            <a:endCxn id="61" idx="2"/>
          </p:cNvCxnSpPr>
          <p:nvPr/>
        </p:nvCxnSpPr>
        <p:spPr bwMode="auto">
          <a:xfrm>
            <a:off x="5115459" y="2066542"/>
            <a:ext cx="0" cy="3808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 Box 31"/>
          <p:cNvSpPr txBox="1">
            <a:spLocks noChangeArrowheads="1"/>
          </p:cNvSpPr>
          <p:nvPr/>
        </p:nvSpPr>
        <p:spPr bwMode="auto">
          <a:xfrm>
            <a:off x="6039702" y="4467709"/>
            <a:ext cx="4002678" cy="38156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02870" tIns="51435" rIns="102870" bIns="5143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800" i="0" dirty="0" smtClean="0"/>
              <a:t>2376,6</a:t>
            </a:r>
            <a:endParaRPr lang="ru-RU" sz="1800" i="0" dirty="0"/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6039702" y="4849274"/>
            <a:ext cx="4002678" cy="380873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02870" tIns="51435" rIns="102870" bIns="5143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800" i="0" dirty="0" smtClean="0"/>
              <a:t>-9,0                         94,7%</a:t>
            </a:r>
            <a:endParaRPr lang="ru-RU" sz="1800" i="0" dirty="0"/>
          </a:p>
        </p:txBody>
      </p:sp>
      <p:sp>
        <p:nvSpPr>
          <p:cNvPr id="58" name="Text Box 37"/>
          <p:cNvSpPr txBox="1">
            <a:spLocks noChangeArrowheads="1"/>
          </p:cNvSpPr>
          <p:nvPr/>
        </p:nvSpPr>
        <p:spPr bwMode="auto">
          <a:xfrm>
            <a:off x="340055" y="4832150"/>
            <a:ext cx="4021393" cy="380873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02870" tIns="51435" rIns="102870" bIns="5143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800" i="0" dirty="0" smtClean="0"/>
              <a:t>-387,5                    92,4%</a:t>
            </a:r>
            <a:endParaRPr lang="ru-RU" sz="1800" i="0" dirty="0"/>
          </a:p>
        </p:txBody>
      </p:sp>
      <p:cxnSp>
        <p:nvCxnSpPr>
          <p:cNvPr id="6" name="Прямая соединительная линия 5"/>
          <p:cNvCxnSpPr>
            <a:stCxn id="57" idx="0"/>
            <a:endCxn id="57" idx="2"/>
          </p:cNvCxnSpPr>
          <p:nvPr/>
        </p:nvCxnSpPr>
        <p:spPr bwMode="auto">
          <a:xfrm>
            <a:off x="8041041" y="4849274"/>
            <a:ext cx="0" cy="3808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Прямая соединительная линия 7"/>
          <p:cNvCxnSpPr>
            <a:stCxn id="58" idx="0"/>
            <a:endCxn id="58" idx="2"/>
          </p:cNvCxnSpPr>
          <p:nvPr/>
        </p:nvCxnSpPr>
        <p:spPr bwMode="auto">
          <a:xfrm>
            <a:off x="2350752" y="4832150"/>
            <a:ext cx="0" cy="3808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51"/>
          <p:cNvSpPr>
            <a:spLocks noChangeArrowheads="1"/>
          </p:cNvSpPr>
          <p:nvPr/>
        </p:nvSpPr>
        <p:spPr bwMode="gray">
          <a:xfrm>
            <a:off x="2278063" y="6303963"/>
            <a:ext cx="2154237" cy="781050"/>
          </a:xfrm>
          <a:prstGeom prst="cube">
            <a:avLst>
              <a:gd name="adj" fmla="val 49880"/>
            </a:avLst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lIns="102870" tIns="51435" rIns="102870" bIns="51435" anchor="ctr"/>
          <a:lstStyle/>
          <a:p>
            <a:pPr eaLnBrk="1" hangingPunct="1"/>
            <a:endParaRPr lang="ru-RU" sz="1800" b="0" i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331325" y="0"/>
            <a:ext cx="110966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algn="r" eaLnBrk="1" hangingPunct="1">
              <a:spcBef>
                <a:spcPct val="50000"/>
              </a:spcBef>
            </a:pPr>
            <a:endParaRPr lang="ru-RU" sz="140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0850" y="288925"/>
            <a:ext cx="9620250" cy="796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1800" i="0" dirty="0">
                <a:cs typeface="Times New Roman" pitchFamily="18" charset="0"/>
              </a:rPr>
              <a:t>ДОХОДЫ  БЮДЖЕТА </a:t>
            </a:r>
            <a:r>
              <a:rPr lang="ru-RU" sz="1800" i="0" dirty="0" smtClean="0">
                <a:cs typeface="Times New Roman" pitchFamily="18" charset="0"/>
              </a:rPr>
              <a:t>АНДРЕЕВСКОГО СЕЛЬСКОГО ПОСЕЛЕНИЯ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1800" i="0" dirty="0" smtClean="0">
                <a:cs typeface="Times New Roman" pitchFamily="18" charset="0"/>
              </a:rPr>
              <a:t> ДУБОВСКОГО РАЙОНА </a:t>
            </a:r>
            <a:r>
              <a:rPr lang="ru-RU" sz="1800" i="0" dirty="0">
                <a:cs typeface="Times New Roman" pitchFamily="18" charset="0"/>
              </a:rPr>
              <a:t>за 2013 год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123825" y="2509838"/>
            <a:ext cx="10101263" cy="2654300"/>
            <a:chOff x="68" y="1506"/>
            <a:chExt cx="5534" cy="2312"/>
          </a:xfrm>
        </p:grpSpPr>
        <p:sp>
          <p:nvSpPr>
            <p:cNvPr id="7195" name="Rectangle 6"/>
            <p:cNvSpPr>
              <a:spLocks noChangeArrowheads="1"/>
            </p:cNvSpPr>
            <p:nvPr/>
          </p:nvSpPr>
          <p:spPr bwMode="auto">
            <a:xfrm>
              <a:off x="1247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 smtClean="0"/>
                <a:t>2186,2</a:t>
              </a:r>
              <a:endParaRPr lang="ru-RU" sz="1400" i="0" dirty="0"/>
            </a:p>
          </p:txBody>
        </p:sp>
        <p:sp>
          <p:nvSpPr>
            <p:cNvPr id="7196" name="Rectangle 7"/>
            <p:cNvSpPr>
              <a:spLocks noChangeArrowheads="1"/>
            </p:cNvSpPr>
            <p:nvPr/>
          </p:nvSpPr>
          <p:spPr bwMode="auto">
            <a:xfrm>
              <a:off x="1247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/>
            <a:p>
              <a:pPr defTabSz="873125" eaLnBrk="1" hangingPunct="1"/>
              <a:r>
                <a:rPr lang="ru-RU" sz="1400" i="0" dirty="0" smtClean="0"/>
                <a:t>3240,4</a:t>
              </a:r>
              <a:endParaRPr lang="ru-RU" sz="1400" i="0" dirty="0"/>
            </a:p>
          </p:txBody>
        </p:sp>
        <p:sp>
          <p:nvSpPr>
            <p:cNvPr id="7197" name="Rectangle 8"/>
            <p:cNvSpPr>
              <a:spLocks noChangeArrowheads="1"/>
            </p:cNvSpPr>
            <p:nvPr/>
          </p:nvSpPr>
          <p:spPr bwMode="auto">
            <a:xfrm>
              <a:off x="1247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 smtClean="0"/>
                <a:t>5426,6</a:t>
              </a:r>
              <a:endParaRPr lang="ru-RU" sz="1400" i="0" dirty="0"/>
            </a:p>
          </p:txBody>
        </p:sp>
        <p:sp>
          <p:nvSpPr>
            <p:cNvPr id="7198" name="Rectangle 9"/>
            <p:cNvSpPr>
              <a:spLocks noChangeArrowheads="1"/>
            </p:cNvSpPr>
            <p:nvPr/>
          </p:nvSpPr>
          <p:spPr bwMode="auto">
            <a:xfrm>
              <a:off x="1973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 smtClean="0"/>
                <a:t>2376,6</a:t>
              </a:r>
              <a:endParaRPr lang="ru-RU" sz="1400" i="0" dirty="0"/>
            </a:p>
          </p:txBody>
        </p:sp>
        <p:sp>
          <p:nvSpPr>
            <p:cNvPr id="7199" name="Rectangle 10"/>
            <p:cNvSpPr>
              <a:spLocks noChangeArrowheads="1"/>
            </p:cNvSpPr>
            <p:nvPr/>
          </p:nvSpPr>
          <p:spPr bwMode="auto">
            <a:xfrm>
              <a:off x="1973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/>
            <a:p>
              <a:pPr defTabSz="873125" eaLnBrk="1" hangingPunct="1"/>
              <a:r>
                <a:rPr lang="ru-RU" sz="1400" i="0" dirty="0" smtClean="0"/>
                <a:t>5093,5</a:t>
              </a:r>
              <a:endParaRPr lang="ru-RU" sz="1400" i="0" dirty="0"/>
            </a:p>
          </p:txBody>
        </p:sp>
        <p:sp>
          <p:nvSpPr>
            <p:cNvPr id="7200" name="Rectangle 11"/>
            <p:cNvSpPr>
              <a:spLocks noChangeArrowheads="1"/>
            </p:cNvSpPr>
            <p:nvPr/>
          </p:nvSpPr>
          <p:spPr bwMode="auto">
            <a:xfrm>
              <a:off x="1973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 smtClean="0"/>
                <a:t>7470,1</a:t>
              </a:r>
              <a:endParaRPr lang="ru-RU" sz="1400" i="0" dirty="0"/>
            </a:p>
          </p:txBody>
        </p:sp>
        <p:sp>
          <p:nvSpPr>
            <p:cNvPr id="7201" name="Rectangle 12"/>
            <p:cNvSpPr>
              <a:spLocks noChangeArrowheads="1"/>
            </p:cNvSpPr>
            <p:nvPr/>
          </p:nvSpPr>
          <p:spPr bwMode="auto">
            <a:xfrm>
              <a:off x="2698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 smtClean="0"/>
                <a:t>2367,6</a:t>
              </a:r>
              <a:endParaRPr lang="ru-RU" sz="1400" i="0" dirty="0"/>
            </a:p>
          </p:txBody>
        </p:sp>
        <p:sp>
          <p:nvSpPr>
            <p:cNvPr id="7202" name="Rectangle 13"/>
            <p:cNvSpPr>
              <a:spLocks noChangeArrowheads="1"/>
            </p:cNvSpPr>
            <p:nvPr/>
          </p:nvSpPr>
          <p:spPr bwMode="auto">
            <a:xfrm>
              <a:off x="2698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/>
            <a:p>
              <a:pPr defTabSz="873125" eaLnBrk="1" hangingPunct="1"/>
              <a:r>
                <a:rPr lang="ru-RU" sz="1400" i="0" dirty="0" smtClean="0"/>
                <a:t>4706,0</a:t>
              </a:r>
              <a:endParaRPr lang="ru-RU" sz="1400" i="0" dirty="0"/>
            </a:p>
          </p:txBody>
        </p:sp>
        <p:sp>
          <p:nvSpPr>
            <p:cNvPr id="7203" name="Rectangle 14"/>
            <p:cNvSpPr>
              <a:spLocks noChangeArrowheads="1"/>
            </p:cNvSpPr>
            <p:nvPr/>
          </p:nvSpPr>
          <p:spPr bwMode="auto">
            <a:xfrm>
              <a:off x="2698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 smtClean="0"/>
                <a:t>7073,6</a:t>
              </a:r>
              <a:endParaRPr lang="ru-RU" sz="1400" i="0" dirty="0"/>
            </a:p>
          </p:txBody>
        </p:sp>
        <p:sp>
          <p:nvSpPr>
            <p:cNvPr id="7204" name="Rectangle 15"/>
            <p:cNvSpPr>
              <a:spLocks noChangeArrowheads="1"/>
            </p:cNvSpPr>
            <p:nvPr/>
          </p:nvSpPr>
          <p:spPr bwMode="auto">
            <a:xfrm>
              <a:off x="3424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 smtClean="0"/>
                <a:t>-9,0</a:t>
              </a:r>
              <a:endParaRPr lang="ru-RU" sz="1400" i="0" dirty="0"/>
            </a:p>
          </p:txBody>
        </p:sp>
        <p:sp>
          <p:nvSpPr>
            <p:cNvPr id="7205" name="Rectangle 16"/>
            <p:cNvSpPr>
              <a:spLocks noChangeArrowheads="1"/>
            </p:cNvSpPr>
            <p:nvPr/>
          </p:nvSpPr>
          <p:spPr bwMode="auto">
            <a:xfrm>
              <a:off x="3424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/>
            <a:p>
              <a:pPr defTabSz="873125" eaLnBrk="1" hangingPunct="1"/>
              <a:r>
                <a:rPr lang="ru-RU" sz="1400" i="0" dirty="0" smtClean="0"/>
                <a:t>-387,5</a:t>
              </a:r>
              <a:endParaRPr lang="ru-RU" sz="1400" i="0" dirty="0"/>
            </a:p>
          </p:txBody>
        </p:sp>
        <p:sp>
          <p:nvSpPr>
            <p:cNvPr id="7206" name="Rectangle 17"/>
            <p:cNvSpPr>
              <a:spLocks noChangeArrowheads="1"/>
            </p:cNvSpPr>
            <p:nvPr/>
          </p:nvSpPr>
          <p:spPr bwMode="auto">
            <a:xfrm>
              <a:off x="3424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 smtClean="0"/>
                <a:t>396,5</a:t>
              </a:r>
              <a:endParaRPr lang="ru-RU" sz="1400" i="0" dirty="0"/>
            </a:p>
          </p:txBody>
        </p:sp>
        <p:sp>
          <p:nvSpPr>
            <p:cNvPr id="7207" name="Rectangle 18"/>
            <p:cNvSpPr>
              <a:spLocks noChangeArrowheads="1"/>
            </p:cNvSpPr>
            <p:nvPr/>
          </p:nvSpPr>
          <p:spPr bwMode="auto">
            <a:xfrm>
              <a:off x="4150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 smtClean="0"/>
                <a:t>2364,2</a:t>
              </a:r>
              <a:endParaRPr lang="ru-RU" sz="1400" i="0" dirty="0"/>
            </a:p>
          </p:txBody>
        </p:sp>
        <p:sp>
          <p:nvSpPr>
            <p:cNvPr id="7208" name="Rectangle 19"/>
            <p:cNvSpPr>
              <a:spLocks noChangeArrowheads="1"/>
            </p:cNvSpPr>
            <p:nvPr/>
          </p:nvSpPr>
          <p:spPr bwMode="auto">
            <a:xfrm>
              <a:off x="4150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/>
            <a:p>
              <a:pPr defTabSz="873125" eaLnBrk="1" hangingPunct="1"/>
              <a:r>
                <a:rPr lang="ru-RU" sz="1400" i="0" dirty="0" smtClean="0"/>
                <a:t>5407,7</a:t>
              </a:r>
              <a:endParaRPr lang="ru-RU" sz="1400" i="0" dirty="0"/>
            </a:p>
          </p:txBody>
        </p:sp>
        <p:sp>
          <p:nvSpPr>
            <p:cNvPr id="7209" name="Rectangle 20"/>
            <p:cNvSpPr>
              <a:spLocks noChangeArrowheads="1"/>
            </p:cNvSpPr>
            <p:nvPr/>
          </p:nvSpPr>
          <p:spPr bwMode="auto">
            <a:xfrm>
              <a:off x="4150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 smtClean="0"/>
                <a:t>7771,9</a:t>
              </a:r>
              <a:endParaRPr lang="ru-RU" sz="1400" i="0" dirty="0"/>
            </a:p>
          </p:txBody>
        </p:sp>
        <p:sp>
          <p:nvSpPr>
            <p:cNvPr id="7210" name="Rectangle 21"/>
            <p:cNvSpPr>
              <a:spLocks noChangeArrowheads="1"/>
            </p:cNvSpPr>
            <p:nvPr/>
          </p:nvSpPr>
          <p:spPr bwMode="auto">
            <a:xfrm>
              <a:off x="4876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 smtClean="0"/>
                <a:t>3,4</a:t>
              </a:r>
              <a:endParaRPr lang="ru-RU" sz="1400" i="0" dirty="0"/>
            </a:p>
          </p:txBody>
        </p:sp>
        <p:sp>
          <p:nvSpPr>
            <p:cNvPr id="7211" name="Rectangle 22"/>
            <p:cNvSpPr>
              <a:spLocks noChangeArrowheads="1"/>
            </p:cNvSpPr>
            <p:nvPr/>
          </p:nvSpPr>
          <p:spPr bwMode="auto">
            <a:xfrm>
              <a:off x="4876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/>
            <a:p>
              <a:pPr defTabSz="873125" eaLnBrk="1" hangingPunct="1"/>
              <a:r>
                <a:rPr lang="ru-RU" sz="1400" i="0" dirty="0" smtClean="0"/>
                <a:t>-701,7</a:t>
              </a:r>
              <a:endParaRPr lang="ru-RU" sz="1400" i="0" dirty="0"/>
            </a:p>
          </p:txBody>
        </p:sp>
        <p:sp>
          <p:nvSpPr>
            <p:cNvPr id="7212" name="Rectangle 23"/>
            <p:cNvSpPr>
              <a:spLocks noChangeArrowheads="1"/>
            </p:cNvSpPr>
            <p:nvPr/>
          </p:nvSpPr>
          <p:spPr bwMode="auto">
            <a:xfrm>
              <a:off x="4876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sz="1400" i="0" dirty="0" smtClean="0"/>
                <a:t>-698,3</a:t>
              </a:r>
              <a:endParaRPr lang="ru-RU" sz="1400" i="0" dirty="0"/>
            </a:p>
          </p:txBody>
        </p:sp>
        <p:sp>
          <p:nvSpPr>
            <p:cNvPr id="7213" name="Rectangle 24"/>
            <p:cNvSpPr>
              <a:spLocks noChangeArrowheads="1"/>
            </p:cNvSpPr>
            <p:nvPr/>
          </p:nvSpPr>
          <p:spPr bwMode="auto">
            <a:xfrm>
              <a:off x="68" y="2274"/>
              <a:ext cx="1179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i="0"/>
                <a:t>Налоговые</a:t>
              </a:r>
              <a:br>
                <a:rPr lang="ru-RU" i="0"/>
              </a:br>
              <a:r>
                <a:rPr lang="ru-RU" i="0"/>
                <a:t> и неналоговые</a:t>
              </a:r>
              <a:br>
                <a:rPr lang="ru-RU" i="0"/>
              </a:br>
              <a:r>
                <a:rPr lang="ru-RU" i="0"/>
                <a:t> доходы</a:t>
              </a:r>
            </a:p>
          </p:txBody>
        </p:sp>
        <p:sp>
          <p:nvSpPr>
            <p:cNvPr id="7214" name="Rectangle 25"/>
            <p:cNvSpPr>
              <a:spLocks noChangeArrowheads="1"/>
            </p:cNvSpPr>
            <p:nvPr/>
          </p:nvSpPr>
          <p:spPr bwMode="auto">
            <a:xfrm>
              <a:off x="68" y="3045"/>
              <a:ext cx="1179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/>
            <a:p>
              <a:pPr defTabSz="873125" eaLnBrk="1" hangingPunct="1"/>
              <a:r>
                <a:rPr lang="ru-RU" i="0"/>
                <a:t>Безвозмездные</a:t>
              </a:r>
              <a:br>
                <a:rPr lang="ru-RU" i="0"/>
              </a:br>
              <a:r>
                <a:rPr lang="ru-RU" i="0"/>
                <a:t> поступления</a:t>
              </a:r>
            </a:p>
          </p:txBody>
        </p:sp>
        <p:sp>
          <p:nvSpPr>
            <p:cNvPr id="7215" name="Rectangle 26"/>
            <p:cNvSpPr>
              <a:spLocks noChangeArrowheads="1"/>
            </p:cNvSpPr>
            <p:nvPr/>
          </p:nvSpPr>
          <p:spPr bwMode="auto">
            <a:xfrm>
              <a:off x="68" y="1506"/>
              <a:ext cx="1179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eaLnBrk="1" hangingPunct="1"/>
              <a:r>
                <a:rPr lang="ru-RU" i="0"/>
                <a:t>Доходы, всего</a:t>
              </a:r>
              <a:br>
                <a:rPr lang="ru-RU" i="0"/>
              </a:br>
              <a:r>
                <a:rPr lang="ru-RU" i="0"/>
                <a:t>в том числе</a:t>
              </a:r>
            </a:p>
          </p:txBody>
        </p:sp>
      </p:grpSp>
      <p:grpSp>
        <p:nvGrpSpPr>
          <p:cNvPr id="7174" name="Group 27"/>
          <p:cNvGrpSpPr>
            <a:grpSpLocks/>
          </p:cNvGrpSpPr>
          <p:nvPr/>
        </p:nvGrpSpPr>
        <p:grpSpPr bwMode="auto">
          <a:xfrm>
            <a:off x="123825" y="1081088"/>
            <a:ext cx="10101263" cy="1455737"/>
            <a:chOff x="113" y="572"/>
            <a:chExt cx="5534" cy="880"/>
          </a:xfrm>
        </p:grpSpPr>
        <p:sp>
          <p:nvSpPr>
            <p:cNvPr id="7182" name="Rectangle 28"/>
            <p:cNvSpPr>
              <a:spLocks noChangeArrowheads="1"/>
            </p:cNvSpPr>
            <p:nvPr/>
          </p:nvSpPr>
          <p:spPr bwMode="auto">
            <a:xfrm>
              <a:off x="1292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algn="ctr" eaLnBrk="1" hangingPunct="1"/>
              <a:endParaRPr lang="ru-RU" i="0"/>
            </a:p>
          </p:txBody>
        </p:sp>
        <p:sp>
          <p:nvSpPr>
            <p:cNvPr id="7183" name="Rectangle 29"/>
            <p:cNvSpPr>
              <a:spLocks noChangeArrowheads="1"/>
            </p:cNvSpPr>
            <p:nvPr/>
          </p:nvSpPr>
          <p:spPr bwMode="auto">
            <a:xfrm>
              <a:off x="2018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algn="ctr" eaLnBrk="1" hangingPunct="1"/>
              <a:endParaRPr lang="ru-RU" i="0"/>
            </a:p>
          </p:txBody>
        </p:sp>
        <p:sp>
          <p:nvSpPr>
            <p:cNvPr id="7184" name="Rectangle 30"/>
            <p:cNvSpPr>
              <a:spLocks noChangeArrowheads="1"/>
            </p:cNvSpPr>
            <p:nvPr/>
          </p:nvSpPr>
          <p:spPr bwMode="auto">
            <a:xfrm>
              <a:off x="2743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algn="ctr" eaLnBrk="1" hangingPunct="1"/>
              <a:endParaRPr lang="ru-RU" i="0"/>
            </a:p>
          </p:txBody>
        </p:sp>
        <p:sp>
          <p:nvSpPr>
            <p:cNvPr id="7185" name="Rectangle 31"/>
            <p:cNvSpPr>
              <a:spLocks noChangeArrowheads="1"/>
            </p:cNvSpPr>
            <p:nvPr/>
          </p:nvSpPr>
          <p:spPr bwMode="auto">
            <a:xfrm>
              <a:off x="3469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algn="ctr" eaLnBrk="1" hangingPunct="1"/>
              <a:endParaRPr lang="ru-RU" i="0"/>
            </a:p>
          </p:txBody>
        </p:sp>
        <p:sp>
          <p:nvSpPr>
            <p:cNvPr id="7186" name="Rectangle 32"/>
            <p:cNvSpPr>
              <a:spLocks noChangeArrowheads="1"/>
            </p:cNvSpPr>
            <p:nvPr/>
          </p:nvSpPr>
          <p:spPr bwMode="auto">
            <a:xfrm>
              <a:off x="4195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algn="ctr" eaLnBrk="1" hangingPunct="1"/>
              <a:endParaRPr lang="ru-RU" i="0"/>
            </a:p>
          </p:txBody>
        </p:sp>
        <p:sp>
          <p:nvSpPr>
            <p:cNvPr id="7187" name="Rectangle 33"/>
            <p:cNvSpPr>
              <a:spLocks noChangeArrowheads="1"/>
            </p:cNvSpPr>
            <p:nvPr/>
          </p:nvSpPr>
          <p:spPr bwMode="auto">
            <a:xfrm>
              <a:off x="4921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algn="ctr" eaLnBrk="1" hangingPunct="1"/>
              <a:endParaRPr lang="ru-RU" i="0"/>
            </a:p>
          </p:txBody>
        </p:sp>
        <p:sp>
          <p:nvSpPr>
            <p:cNvPr id="7188" name="Rectangle 34"/>
            <p:cNvSpPr>
              <a:spLocks noChangeArrowheads="1"/>
            </p:cNvSpPr>
            <p:nvPr/>
          </p:nvSpPr>
          <p:spPr bwMode="auto">
            <a:xfrm>
              <a:off x="113" y="572"/>
              <a:ext cx="1179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algn="ctr" eaLnBrk="1" hangingPunct="1"/>
              <a:endParaRPr lang="ru-RU" i="0"/>
            </a:p>
          </p:txBody>
        </p:sp>
        <p:sp>
          <p:nvSpPr>
            <p:cNvPr id="7189" name="Text Box 35"/>
            <p:cNvSpPr txBox="1">
              <a:spLocks noChangeArrowheads="1"/>
            </p:cNvSpPr>
            <p:nvPr/>
          </p:nvSpPr>
          <p:spPr bwMode="gray">
            <a:xfrm>
              <a:off x="1292" y="732"/>
              <a:ext cx="726" cy="71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/>
              <a:r>
                <a:rPr lang="ru-RU" i="0"/>
                <a:t>Первона-чальный план</a:t>
              </a:r>
            </a:p>
            <a:p>
              <a:pPr algn="ctr"/>
              <a:r>
                <a:rPr lang="ru-RU" i="0"/>
                <a:t> 2013 г.</a:t>
              </a:r>
              <a:endParaRPr lang="en-US" i="0"/>
            </a:p>
          </p:txBody>
        </p:sp>
        <p:sp>
          <p:nvSpPr>
            <p:cNvPr id="7190" name="Text Box 36"/>
            <p:cNvSpPr txBox="1">
              <a:spLocks noChangeArrowheads="1"/>
            </p:cNvSpPr>
            <p:nvPr/>
          </p:nvSpPr>
          <p:spPr bwMode="gray">
            <a:xfrm>
              <a:off x="2018" y="883"/>
              <a:ext cx="726" cy="5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/>
              <a:r>
                <a:rPr lang="ru-RU" i="0"/>
                <a:t>Уточнен-ный план</a:t>
              </a:r>
            </a:p>
            <a:p>
              <a:pPr algn="ctr"/>
              <a:r>
                <a:rPr lang="ru-RU" i="0"/>
                <a:t> 2013 г.</a:t>
              </a:r>
              <a:endParaRPr lang="en-US" i="0"/>
            </a:p>
          </p:txBody>
        </p:sp>
        <p:sp>
          <p:nvSpPr>
            <p:cNvPr id="7191" name="Text Box 37"/>
            <p:cNvSpPr txBox="1">
              <a:spLocks noChangeArrowheads="1"/>
            </p:cNvSpPr>
            <p:nvPr/>
          </p:nvSpPr>
          <p:spPr bwMode="gray">
            <a:xfrm>
              <a:off x="2744" y="883"/>
              <a:ext cx="726" cy="3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/>
              <a:r>
                <a:rPr lang="ru-RU" i="0" dirty="0" smtClean="0"/>
                <a:t>Исполнено</a:t>
              </a:r>
              <a:endParaRPr lang="ru-RU" i="0" dirty="0"/>
            </a:p>
            <a:p>
              <a:pPr algn="ctr"/>
              <a:r>
                <a:rPr lang="ru-RU" i="0" dirty="0"/>
                <a:t> 2013 г.</a:t>
              </a:r>
              <a:endParaRPr lang="en-US" i="0" dirty="0"/>
            </a:p>
          </p:txBody>
        </p:sp>
        <p:sp>
          <p:nvSpPr>
            <p:cNvPr id="7192" name="Text Box 38"/>
            <p:cNvSpPr txBox="1">
              <a:spLocks noChangeArrowheads="1"/>
            </p:cNvSpPr>
            <p:nvPr/>
          </p:nvSpPr>
          <p:spPr bwMode="gray">
            <a:xfrm>
              <a:off x="3469" y="572"/>
              <a:ext cx="726" cy="8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/>
              <a:r>
                <a:rPr lang="ru-RU" i="0"/>
                <a:t>Отклоне-ние от уточнен-ного плана</a:t>
              </a:r>
              <a:endParaRPr lang="en-US" i="0"/>
            </a:p>
          </p:txBody>
        </p:sp>
        <p:sp>
          <p:nvSpPr>
            <p:cNvPr id="7193" name="Text Box 39"/>
            <p:cNvSpPr txBox="1">
              <a:spLocks noChangeArrowheads="1"/>
            </p:cNvSpPr>
            <p:nvPr/>
          </p:nvSpPr>
          <p:spPr bwMode="gray">
            <a:xfrm>
              <a:off x="4195" y="887"/>
              <a:ext cx="726" cy="3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/>
              <a:r>
                <a:rPr lang="ru-RU" i="0" dirty="0" smtClean="0"/>
                <a:t>Исполнено</a:t>
              </a:r>
              <a:endParaRPr lang="ru-RU" i="0" dirty="0"/>
            </a:p>
            <a:p>
              <a:pPr algn="ctr"/>
              <a:r>
                <a:rPr lang="ru-RU" i="0" dirty="0"/>
                <a:t> 2012 г.</a:t>
              </a:r>
              <a:endParaRPr lang="en-US" i="0" dirty="0"/>
            </a:p>
          </p:txBody>
        </p:sp>
        <p:sp>
          <p:nvSpPr>
            <p:cNvPr id="7194" name="Text Box 40"/>
            <p:cNvSpPr txBox="1">
              <a:spLocks noChangeArrowheads="1"/>
            </p:cNvSpPr>
            <p:nvPr/>
          </p:nvSpPr>
          <p:spPr bwMode="gray">
            <a:xfrm>
              <a:off x="4921" y="738"/>
              <a:ext cx="726" cy="71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/>
            <a:p>
              <a:pPr algn="ctr"/>
              <a:r>
                <a:rPr lang="ru-RU" i="0"/>
                <a:t>Отклоне-ние 2013 г. от</a:t>
              </a:r>
            </a:p>
            <a:p>
              <a:pPr algn="ctr"/>
              <a:r>
                <a:rPr lang="ru-RU" i="0"/>
                <a:t> 2012 г.</a:t>
              </a:r>
              <a:endParaRPr lang="en-US" i="0"/>
            </a:p>
          </p:txBody>
        </p:sp>
      </p:grpSp>
      <p:sp>
        <p:nvSpPr>
          <p:cNvPr id="7175" name="Text Box 41"/>
          <p:cNvSpPr txBox="1">
            <a:spLocks noChangeArrowheads="1"/>
          </p:cNvSpPr>
          <p:nvPr/>
        </p:nvSpPr>
        <p:spPr bwMode="gray">
          <a:xfrm>
            <a:off x="0" y="5368925"/>
            <a:ext cx="10440988" cy="6578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algn="ctr"/>
            <a:r>
              <a:rPr lang="ru-RU" sz="1800" i="0" dirty="0"/>
              <a:t>Удельный вес налоговых и неналоговых доходов</a:t>
            </a:r>
          </a:p>
          <a:p>
            <a:pPr algn="ctr"/>
            <a:r>
              <a:rPr lang="ru-RU" sz="1800" i="0" dirty="0"/>
              <a:t> в структуре доходов </a:t>
            </a:r>
            <a:r>
              <a:rPr lang="ru-RU" sz="1800" i="0" dirty="0" smtClean="0"/>
              <a:t>местного </a:t>
            </a:r>
            <a:r>
              <a:rPr lang="ru-RU" sz="1800" i="0" dirty="0"/>
              <a:t>бюджета</a:t>
            </a:r>
            <a:endParaRPr lang="en-US" sz="1800" i="0" dirty="0"/>
          </a:p>
        </p:txBody>
      </p:sp>
      <p:sp>
        <p:nvSpPr>
          <p:cNvPr id="145451" name="Text Box 43"/>
          <p:cNvSpPr txBox="1">
            <a:spLocks noChangeArrowheads="1"/>
          </p:cNvSpPr>
          <p:nvPr/>
        </p:nvSpPr>
        <p:spPr bwMode="gray">
          <a:xfrm>
            <a:off x="2327275" y="7073900"/>
            <a:ext cx="1727200" cy="4381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i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20</a:t>
            </a:r>
            <a:r>
              <a:rPr lang="ru-RU" sz="2000" i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12 г.</a:t>
            </a:r>
            <a:endParaRPr lang="en-US" sz="2000" i="0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177" name="AutoShape 44"/>
          <p:cNvSpPr>
            <a:spLocks noChangeArrowheads="1"/>
          </p:cNvSpPr>
          <p:nvPr/>
        </p:nvSpPr>
        <p:spPr bwMode="gray">
          <a:xfrm>
            <a:off x="5614988" y="6348413"/>
            <a:ext cx="2154237" cy="781050"/>
          </a:xfrm>
          <a:prstGeom prst="cube">
            <a:avLst>
              <a:gd name="adj" fmla="val 49880"/>
            </a:avLst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lIns="102870" tIns="51435" rIns="102870" bIns="51435" anchor="ctr"/>
          <a:lstStyle/>
          <a:p>
            <a:pPr eaLnBrk="1" hangingPunct="1"/>
            <a:endParaRPr lang="ru-RU" sz="1800" b="0" i="0"/>
          </a:p>
        </p:txBody>
      </p:sp>
      <p:sp>
        <p:nvSpPr>
          <p:cNvPr id="145453" name="Text Box 45"/>
          <p:cNvSpPr txBox="1">
            <a:spLocks noChangeArrowheads="1"/>
          </p:cNvSpPr>
          <p:nvPr/>
        </p:nvSpPr>
        <p:spPr bwMode="gray">
          <a:xfrm>
            <a:off x="5699125" y="7073900"/>
            <a:ext cx="1727200" cy="4381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i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20</a:t>
            </a:r>
            <a:r>
              <a:rPr lang="ru-RU" sz="2000" i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13 г.</a:t>
            </a:r>
            <a:endParaRPr lang="en-US" sz="2000" i="0" smtClean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45454" name="Text Box 46"/>
          <p:cNvSpPr txBox="1">
            <a:spLocks noChangeArrowheads="1"/>
          </p:cNvSpPr>
          <p:nvPr/>
        </p:nvSpPr>
        <p:spPr bwMode="gray">
          <a:xfrm>
            <a:off x="2671763" y="6262688"/>
            <a:ext cx="1479550" cy="47320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2400" i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30,4 %</a:t>
            </a:r>
            <a:endParaRPr lang="en-US" sz="2400" i="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45455" name="Text Box 47"/>
          <p:cNvSpPr txBox="1">
            <a:spLocks noChangeArrowheads="1"/>
          </p:cNvSpPr>
          <p:nvPr/>
        </p:nvSpPr>
        <p:spPr bwMode="gray">
          <a:xfrm>
            <a:off x="6043613" y="6294438"/>
            <a:ext cx="1479550" cy="47320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2400" i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33,4 %</a:t>
            </a:r>
            <a:endParaRPr lang="en-US" sz="2400" i="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181" name="Text Box 49"/>
          <p:cNvSpPr txBox="1">
            <a:spLocks noChangeArrowheads="1"/>
          </p:cNvSpPr>
          <p:nvPr/>
        </p:nvSpPr>
        <p:spPr bwMode="auto">
          <a:xfrm>
            <a:off x="8674100" y="731838"/>
            <a:ext cx="146367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/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0" y="236538"/>
            <a:ext cx="10440988" cy="844550"/>
          </a:xfrm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Доходы бюджета Андреевского сельского поселения Дубовского района</a:t>
            </a:r>
            <a:endParaRPr lang="en-US" sz="32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0" y="0"/>
            <a:ext cx="104409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870" tIns="51435" rIns="102870" bIns="51435" anchor="ctr">
            <a:spAutoFit/>
          </a:bodyPr>
          <a:lstStyle/>
          <a:p>
            <a:pPr defTabSz="1028700" eaLnBrk="1" hangingPunct="1"/>
            <a:endParaRPr lang="ru-RU" sz="2000" b="0" i="0">
              <a:latin typeface="Calibri" pitchFamily="34" charset="0"/>
            </a:endParaRPr>
          </a:p>
        </p:txBody>
      </p:sp>
      <p:grpSp>
        <p:nvGrpSpPr>
          <p:cNvPr id="8196" name="Oval 5"/>
          <p:cNvGrpSpPr>
            <a:grpSpLocks/>
          </p:cNvGrpSpPr>
          <p:nvPr/>
        </p:nvGrpSpPr>
        <p:grpSpPr bwMode="auto">
          <a:xfrm>
            <a:off x="1452142" y="1914525"/>
            <a:ext cx="5199063" cy="4886325"/>
            <a:chOff x="799" y="1094"/>
            <a:chExt cx="2868" cy="2792"/>
          </a:xfrm>
        </p:grpSpPr>
        <p:pic>
          <p:nvPicPr>
            <p:cNvPr id="8211" name="Oval 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99" y="1094"/>
              <a:ext cx="2868" cy="2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2" name="Text Box 6"/>
            <p:cNvSpPr txBox="1">
              <a:spLocks noChangeArrowheads="1"/>
            </p:cNvSpPr>
            <p:nvPr/>
          </p:nvSpPr>
          <p:spPr bwMode="auto">
            <a:xfrm>
              <a:off x="1242" y="1511"/>
              <a:ext cx="1980" cy="1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defTabSz="1028700" eaLnBrk="1" hangingPunct="1"/>
              <a:endParaRPr lang="ru-RU" sz="2700" b="0" i="0">
                <a:solidFill>
                  <a:srgbClr val="FFFFFF"/>
                </a:solidFill>
              </a:endParaRPr>
            </a:p>
          </p:txBody>
        </p:sp>
      </p:grp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752725" y="2352675"/>
            <a:ext cx="3086100" cy="53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800" i="0" dirty="0">
                <a:solidFill>
                  <a:schemeClr val="bg1"/>
                </a:solidFill>
              </a:rPr>
              <a:t>7</a:t>
            </a:r>
            <a:r>
              <a:rPr lang="ru-RU" sz="2800" i="0" dirty="0" smtClean="0">
                <a:solidFill>
                  <a:schemeClr val="bg1"/>
                </a:solidFill>
              </a:rPr>
              <a:t> 073,6 тыс. </a:t>
            </a:r>
            <a:r>
              <a:rPr lang="ru-RU" sz="2800" i="0" dirty="0">
                <a:solidFill>
                  <a:schemeClr val="bg1"/>
                </a:solidFill>
              </a:rPr>
              <a:t>руб.</a:t>
            </a:r>
          </a:p>
        </p:txBody>
      </p:sp>
      <p:grpSp>
        <p:nvGrpSpPr>
          <p:cNvPr id="8198" name="Oval 6"/>
          <p:cNvGrpSpPr>
            <a:grpSpLocks/>
          </p:cNvGrpSpPr>
          <p:nvPr/>
        </p:nvGrpSpPr>
        <p:grpSpPr bwMode="auto">
          <a:xfrm>
            <a:off x="2124149" y="3790950"/>
            <a:ext cx="2736305" cy="2676298"/>
            <a:chOff x="1044" y="2231"/>
            <a:chExt cx="1329" cy="1475"/>
          </a:xfrm>
        </p:grpSpPr>
        <p:pic>
          <p:nvPicPr>
            <p:cNvPr id="8209" name="Oval 6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44" y="2231"/>
              <a:ext cx="1329" cy="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0" name="Text Box 10"/>
            <p:cNvSpPr txBox="1">
              <a:spLocks noChangeArrowheads="1"/>
            </p:cNvSpPr>
            <p:nvPr/>
          </p:nvSpPr>
          <p:spPr bwMode="auto">
            <a:xfrm>
              <a:off x="1265" y="2456"/>
              <a:ext cx="890" cy="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defTabSz="1028700" eaLnBrk="1" hangingPunct="1"/>
              <a:endParaRPr lang="ru-RU" sz="2700" b="0" i="0">
                <a:solidFill>
                  <a:srgbClr val="FFFFFF"/>
                </a:solidFill>
              </a:endParaRPr>
            </a:p>
          </p:txBody>
        </p:sp>
      </p:grp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176004" y="4602266"/>
            <a:ext cx="2566988" cy="50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600" i="0" dirty="0" smtClean="0">
                <a:solidFill>
                  <a:schemeClr val="bg1"/>
                </a:solidFill>
              </a:rPr>
              <a:t>2367,6 тыс. </a:t>
            </a:r>
            <a:r>
              <a:rPr lang="ru-RU" sz="2600" i="0" dirty="0">
                <a:solidFill>
                  <a:schemeClr val="bg1"/>
                </a:solidFill>
              </a:rPr>
              <a:t>руб.</a:t>
            </a:r>
          </a:p>
        </p:txBody>
      </p:sp>
      <p:grpSp>
        <p:nvGrpSpPr>
          <p:cNvPr id="8200" name="Rectangle 9"/>
          <p:cNvGrpSpPr>
            <a:grpSpLocks/>
          </p:cNvGrpSpPr>
          <p:nvPr/>
        </p:nvGrpSpPr>
        <p:grpSpPr bwMode="auto">
          <a:xfrm>
            <a:off x="7281863" y="2406650"/>
            <a:ext cx="368300" cy="347663"/>
            <a:chOff x="4017" y="1375"/>
            <a:chExt cx="203" cy="199"/>
          </a:xfrm>
        </p:grpSpPr>
        <p:pic>
          <p:nvPicPr>
            <p:cNvPr id="8207" name="Rectangle 9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17" y="1375"/>
              <a:ext cx="203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8" name="Text Box 14"/>
            <p:cNvSpPr txBox="1">
              <a:spLocks noChangeArrowheads="1"/>
            </p:cNvSpPr>
            <p:nvPr/>
          </p:nvSpPr>
          <p:spPr bwMode="auto">
            <a:xfrm>
              <a:off x="4050" y="1395"/>
              <a:ext cx="136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defTabSz="1028700" eaLnBrk="1" hangingPunct="1"/>
              <a:endParaRPr lang="ru-RU" sz="2700" b="0" i="0">
                <a:solidFill>
                  <a:srgbClr val="FFFFFF"/>
                </a:solidFill>
              </a:endParaRPr>
            </a:p>
          </p:txBody>
        </p:sp>
      </p:grpSp>
      <p:grpSp>
        <p:nvGrpSpPr>
          <p:cNvPr id="8201" name="Rectangle 10"/>
          <p:cNvGrpSpPr>
            <a:grpSpLocks/>
          </p:cNvGrpSpPr>
          <p:nvPr/>
        </p:nvGrpSpPr>
        <p:grpSpPr bwMode="auto">
          <a:xfrm>
            <a:off x="7281863" y="3433763"/>
            <a:ext cx="368300" cy="357187"/>
            <a:chOff x="4017" y="1962"/>
            <a:chExt cx="203" cy="204"/>
          </a:xfrm>
        </p:grpSpPr>
        <p:pic>
          <p:nvPicPr>
            <p:cNvPr id="8205" name="Rectangle 10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017" y="1962"/>
              <a:ext cx="20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6" name="Text Box 17"/>
            <p:cNvSpPr txBox="1">
              <a:spLocks noChangeArrowheads="1"/>
            </p:cNvSpPr>
            <p:nvPr/>
          </p:nvSpPr>
          <p:spPr bwMode="auto">
            <a:xfrm>
              <a:off x="4050" y="1980"/>
              <a:ext cx="13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defTabSz="1028700" eaLnBrk="1" hangingPunct="1"/>
              <a:endParaRPr lang="ru-RU" sz="2700" b="0" i="0">
                <a:solidFill>
                  <a:srgbClr val="FFFFFF"/>
                </a:solidFill>
              </a:endParaRPr>
            </a:p>
          </p:txBody>
        </p:sp>
      </p:grp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7748588" y="2362200"/>
            <a:ext cx="2151062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000" i="0"/>
              <a:t>Общий объём доходов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7831138" y="3382963"/>
            <a:ext cx="2446337" cy="133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000" i="0" dirty="0"/>
              <a:t>Налоговые и неналоговые доходы (удельный вес </a:t>
            </a:r>
            <a:r>
              <a:rPr lang="ru-RU" sz="2000" i="0" dirty="0" smtClean="0"/>
              <a:t>33,4%)</a:t>
            </a:r>
            <a:endParaRPr lang="ru-RU" sz="2000" i="0" dirty="0"/>
          </a:p>
        </p:txBody>
      </p: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9136063" y="157163"/>
            <a:ext cx="2063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2870" tIns="51435" rIns="102870" bIns="51435">
            <a:spAutoFit/>
          </a:bodyPr>
          <a:lstStyle/>
          <a:p>
            <a:pPr eaLnBrk="1" hangingPunct="1"/>
            <a:endParaRPr lang="ru-RU" sz="2000" b="0"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461375" y="1260475"/>
            <a:ext cx="1546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028700" eaLnBrk="1" hangingPunct="1">
              <a:spcBef>
                <a:spcPct val="50000"/>
              </a:spcBef>
            </a:pPr>
            <a:r>
              <a:rPr lang="ru-RU" sz="1800"/>
              <a:t>тыс. рублей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037638" y="180975"/>
            <a:ext cx="11795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algn="r" defTabSz="1028700"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0" y="180975"/>
            <a:ext cx="10440988" cy="10272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000" i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  НАЛОГОВЫЕ И НЕНАЛОГОВЫЕ ДОХОДЫ БЮДЖЕТА</a:t>
            </a:r>
          </a:p>
          <a:p>
            <a:pPr algn="ctr" eaLnBrk="1" hangingPunct="1">
              <a:defRPr/>
            </a:pPr>
            <a:r>
              <a:rPr lang="ru-RU" sz="2000" i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АНДРЕЕВСКОГО СЕЛЬСКОГО ПОСЕЛЕНИЯ ДУБОВСКОГО РАЙОНА </a:t>
            </a:r>
          </a:p>
          <a:p>
            <a:pPr algn="ctr" eaLnBrk="1" hangingPunct="1">
              <a:defRPr/>
            </a:pPr>
            <a:r>
              <a:rPr lang="ru-RU" sz="2000" i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в 2013 году</a:t>
            </a:r>
            <a:endParaRPr lang="ru-RU" sz="2000" i="0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2916238" y="1620391"/>
            <a:ext cx="1092200" cy="42139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algn="ctr" defTabSz="1028700" eaLnBrk="1" hangingPunct="1"/>
            <a:r>
              <a:rPr lang="ru-RU" sz="1800" i="0" dirty="0" smtClean="0"/>
              <a:t>100,1%</a:t>
            </a:r>
            <a:endParaRPr lang="ru-RU" sz="1800" i="0" dirty="0"/>
          </a:p>
        </p:txBody>
      </p:sp>
      <p:sp>
        <p:nvSpPr>
          <p:cNvPr id="10247" name="AutoShape 8"/>
          <p:cNvSpPr>
            <a:spLocks noChangeArrowheads="1"/>
          </p:cNvSpPr>
          <p:nvPr/>
        </p:nvSpPr>
        <p:spPr bwMode="auto">
          <a:xfrm>
            <a:off x="4554273" y="3276575"/>
            <a:ext cx="1144588" cy="42139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algn="ctr" defTabSz="1028700" eaLnBrk="1" hangingPunct="1"/>
            <a:r>
              <a:rPr lang="ru-RU" sz="1800" i="0" dirty="0" smtClean="0"/>
              <a:t>108,3%</a:t>
            </a:r>
            <a:endParaRPr lang="ru-RU" sz="1800" i="0" dirty="0"/>
          </a:p>
        </p:txBody>
      </p:sp>
      <p:sp>
        <p:nvSpPr>
          <p:cNvPr id="10248" name="AutoShape 9"/>
          <p:cNvSpPr>
            <a:spLocks noChangeArrowheads="1"/>
          </p:cNvSpPr>
          <p:nvPr/>
        </p:nvSpPr>
        <p:spPr bwMode="auto">
          <a:xfrm>
            <a:off x="6102669" y="1535280"/>
            <a:ext cx="1216025" cy="42139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algn="ctr" defTabSz="1028700" eaLnBrk="1" hangingPunct="1"/>
            <a:r>
              <a:rPr lang="ru-RU" sz="1800" i="0" dirty="0" smtClean="0"/>
              <a:t>99,6%</a:t>
            </a:r>
            <a:endParaRPr lang="ru-RU" sz="1800" i="0" dirty="0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3647018" y="4068663"/>
            <a:ext cx="4103687" cy="95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5495386" y="4716735"/>
            <a:ext cx="2232025" cy="95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 flipV="1">
            <a:off x="7008273" y="3060551"/>
            <a:ext cx="719138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3" name="Диаграмм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779272"/>
              </p:ext>
            </p:extLst>
          </p:nvPr>
        </p:nvGraphicFramePr>
        <p:xfrm>
          <a:off x="1274947" y="1547519"/>
          <a:ext cx="8334473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575755"/>
              </p:ext>
            </p:extLst>
          </p:nvPr>
        </p:nvGraphicFramePr>
        <p:xfrm>
          <a:off x="972022" y="1497127"/>
          <a:ext cx="8712968" cy="5451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9275763" y="-47625"/>
            <a:ext cx="13049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36613" indent="-322263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5875" indent="-257175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00225" indent="-257175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14575" indent="-257175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71775" indent="-257175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28975" indent="-257175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86175" indent="-257175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43375" indent="-257175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ru-RU" sz="1600" b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0" y="193675"/>
            <a:ext cx="10440988" cy="990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866" tIns="33433" rIns="66866" bIns="33433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ДИНАМИКА ПОСТУПЛЕНИЙ В БЮДЖЕТ АНДРЕЕВСКОГО СЕЛЬСКОГО ПОСЕЛЕНИЯ ДУБОВСКОГО РАЙОНА</a:t>
            </a:r>
            <a:br>
              <a:rPr lang="ru-RU" sz="2000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</a:br>
            <a:r>
              <a:rPr lang="ru-RU" sz="2000" i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ПО ОСНОВНЫМ НАЛОГОВЫМ ИСТОЧНИКАМ за 2012 – 2013 годы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 rot="7953332" flipV="1">
            <a:off x="2833933" y="2262791"/>
            <a:ext cx="744596" cy="31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2870" tIns="51435" rIns="102870" bIns="5143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400" i="0" dirty="0" smtClean="0">
                <a:solidFill>
                  <a:srgbClr val="000000"/>
                </a:solidFill>
              </a:rPr>
              <a:t>124 </a:t>
            </a:r>
            <a:r>
              <a:rPr lang="ru-RU" sz="1400" i="0" dirty="0">
                <a:solidFill>
                  <a:srgbClr val="000000"/>
                </a:solidFill>
              </a:rPr>
              <a:t>%</a:t>
            </a:r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5632450" y="5208588"/>
            <a:ext cx="9874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 sz="1000" i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ru-RU" sz="1000" i="0">
              <a:solidFill>
                <a:srgbClr val="000000"/>
              </a:solidFill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 rot="20592030">
            <a:off x="5621251" y="4658248"/>
            <a:ext cx="895350" cy="31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400" i="0" dirty="0" smtClean="0">
                <a:solidFill>
                  <a:srgbClr val="000000"/>
                </a:solidFill>
              </a:rPr>
              <a:t>117 </a:t>
            </a:r>
            <a:r>
              <a:rPr lang="ru-RU" sz="1400" i="0" dirty="0">
                <a:solidFill>
                  <a:srgbClr val="000000"/>
                </a:solidFill>
              </a:rPr>
              <a:t>%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/>
        </p:nvSpPr>
        <p:spPr bwMode="auto">
          <a:xfrm>
            <a:off x="8839200" y="1081088"/>
            <a:ext cx="1447800" cy="350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dirty="0" smtClean="0">
                <a:solidFill>
                  <a:srgbClr val="000000"/>
                </a:solidFill>
              </a:rPr>
              <a:t>Тыс. рублей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1276" name="TextBox 2"/>
          <p:cNvSpPr txBox="1">
            <a:spLocks noChangeArrowheads="1"/>
          </p:cNvSpPr>
          <p:nvPr/>
        </p:nvSpPr>
        <p:spPr bwMode="auto">
          <a:xfrm>
            <a:off x="3246220" y="6791007"/>
            <a:ext cx="658813" cy="31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r>
              <a:rPr lang="ru-RU" sz="1400" i="0" dirty="0" smtClean="0">
                <a:solidFill>
                  <a:srgbClr val="000000"/>
                </a:solidFill>
              </a:rPr>
              <a:t>  2012</a:t>
            </a:r>
            <a:endParaRPr lang="ru-RU" sz="1400" i="0" dirty="0">
              <a:solidFill>
                <a:srgbClr val="000000"/>
              </a:solidFill>
            </a:endParaRPr>
          </a:p>
        </p:txBody>
      </p:sp>
      <p:sp>
        <p:nvSpPr>
          <p:cNvPr id="11277" name="TextBox 15"/>
          <p:cNvSpPr txBox="1">
            <a:spLocks noChangeArrowheads="1"/>
          </p:cNvSpPr>
          <p:nvPr/>
        </p:nvSpPr>
        <p:spPr bwMode="auto">
          <a:xfrm>
            <a:off x="6298486" y="6818082"/>
            <a:ext cx="658812" cy="31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r>
              <a:rPr lang="ru-RU" sz="1400" i="0" dirty="0">
                <a:solidFill>
                  <a:srgbClr val="000000"/>
                </a:solidFill>
              </a:rPr>
              <a:t>2013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 rot="1520190" flipH="1">
            <a:off x="2076419" y="3112658"/>
            <a:ext cx="931863" cy="31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70" tIns="51435" rIns="102870" bIns="51435">
            <a:spAutoFit/>
          </a:bodyPr>
          <a:lstStyle/>
          <a:p>
            <a:pPr defTabSz="1028700" eaLnBrk="1" hangingPunct="1">
              <a:spcBef>
                <a:spcPct val="50000"/>
              </a:spcBef>
            </a:pPr>
            <a:r>
              <a:rPr lang="ru-RU" sz="1400" i="0" dirty="0" smtClean="0">
                <a:solidFill>
                  <a:srgbClr val="000000"/>
                </a:solidFill>
              </a:rPr>
              <a:t>90%</a:t>
            </a:r>
            <a:endParaRPr lang="ru-RU" i="0" dirty="0">
              <a:solidFill>
                <a:srgbClr val="000000"/>
              </a:solidFill>
            </a:endParaRPr>
          </a:p>
        </p:txBody>
      </p:sp>
      <p:sp>
        <p:nvSpPr>
          <p:cNvPr id="11280" name="Rectangle 16" descr="30%"/>
          <p:cNvSpPr>
            <a:spLocks noChangeArrowheads="1"/>
          </p:cNvSpPr>
          <p:nvPr/>
        </p:nvSpPr>
        <p:spPr bwMode="auto">
          <a:xfrm rot="1729322" flipH="1">
            <a:off x="6833108" y="4574542"/>
            <a:ext cx="937825" cy="3193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02870" tIns="51435" rIns="102870" bIns="51435">
            <a:spAutoFit/>
          </a:bodyPr>
          <a:lstStyle/>
          <a:p>
            <a:pPr algn="ctr" defTabSz="1028700" eaLnBrk="1" hangingPunct="1">
              <a:spcBef>
                <a:spcPct val="50000"/>
              </a:spcBef>
            </a:pPr>
            <a:r>
              <a:rPr lang="ru-RU" sz="1400" i="0" dirty="0" smtClean="0">
                <a:solidFill>
                  <a:srgbClr val="000000"/>
                </a:solidFill>
              </a:rPr>
              <a:t>       61%</a:t>
            </a:r>
            <a:endParaRPr lang="ru-RU" sz="1400" i="0" dirty="0">
              <a:solidFill>
                <a:srgbClr val="000000"/>
              </a:solidFill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 rot="2663666">
            <a:off x="4698594" y="4884584"/>
            <a:ext cx="895350" cy="31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400" i="0" dirty="0" smtClean="0">
                <a:solidFill>
                  <a:srgbClr val="000000"/>
                </a:solidFill>
              </a:rPr>
              <a:t>  6%</a:t>
            </a:r>
            <a:endParaRPr lang="ru-RU" sz="1400" i="0" dirty="0">
              <a:solidFill>
                <a:srgbClr val="000000"/>
              </a:solidFill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 rot="20592030">
            <a:off x="8049816" y="4856775"/>
            <a:ext cx="895350" cy="31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400" i="0" dirty="0" smtClean="0">
                <a:solidFill>
                  <a:srgbClr val="000000"/>
                </a:solidFill>
              </a:rPr>
              <a:t>    162 </a:t>
            </a:r>
            <a:r>
              <a:rPr lang="ru-RU" sz="1400" i="0" dirty="0">
                <a:solidFill>
                  <a:srgbClr val="000000"/>
                </a:solidFill>
              </a:rPr>
              <a:t>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534988" y="157163"/>
            <a:ext cx="8870950" cy="93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800" i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СТРУКТУРА БЕЗВОЗМЕЗДНЫХ ПОСТУПЛЕНИЙ В  БЮДЖЕТ </a:t>
            </a:r>
          </a:p>
          <a:p>
            <a:pPr algn="ctr" eaLnBrk="1" hangingPunct="1">
              <a:defRPr/>
            </a:pPr>
            <a:r>
              <a:rPr lang="ru-RU" sz="1800" i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АНДРЕЕВСКОГО СЕЛЬСКОГОП ПОСЕЛЕНИЯ ДУБОВСКОГО РАЙОНА</a:t>
            </a:r>
          </a:p>
          <a:p>
            <a:pPr algn="ctr" eaLnBrk="1" hangingPunct="1">
              <a:defRPr/>
            </a:pPr>
            <a:r>
              <a:rPr lang="ru-RU" sz="1800" i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ЗА 2013 год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934450" y="1065213"/>
            <a:ext cx="1268413" cy="371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/>
              <a:t>млн.руб.</a:t>
            </a:r>
          </a:p>
        </p:txBody>
      </p:sp>
      <p:graphicFrame>
        <p:nvGraphicFramePr>
          <p:cNvPr id="1434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348034"/>
              </p:ext>
            </p:extLst>
          </p:nvPr>
        </p:nvGraphicFramePr>
        <p:xfrm>
          <a:off x="671512" y="975484"/>
          <a:ext cx="8440737" cy="544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Document" r:id="rId3" imgW="10662418" imgH="6887643" progId="Word.Document.8">
                  <p:embed/>
                </p:oleObj>
              </mc:Choice>
              <mc:Fallback>
                <p:oleObj name="Document" r:id="rId3" imgW="10662418" imgH="6887643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 l="-1230" t="7620" r="10709" b="21825"/>
                      <a:stretch>
                        <a:fillRect/>
                      </a:stretch>
                    </p:blipFill>
                    <p:spPr bwMode="auto">
                      <a:xfrm>
                        <a:off x="671512" y="975484"/>
                        <a:ext cx="8440737" cy="544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1849438" y="3420591"/>
            <a:ext cx="6084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434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356540"/>
              </p:ext>
            </p:extLst>
          </p:nvPr>
        </p:nvGraphicFramePr>
        <p:xfrm>
          <a:off x="323950" y="5652839"/>
          <a:ext cx="9878913" cy="174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Документ" r:id="rId5" imgW="10621397" imgH="7639684" progId="Word.Document.8">
                  <p:embed/>
                </p:oleObj>
              </mc:Choice>
              <mc:Fallback>
                <p:oleObj name="Документ" r:id="rId5" imgW="10621397" imgH="7639684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1230" t="76093" r="4565"/>
                      <a:stretch>
                        <a:fillRect/>
                      </a:stretch>
                    </p:blipFill>
                    <p:spPr bwMode="auto">
                      <a:xfrm>
                        <a:off x="323950" y="5652839"/>
                        <a:ext cx="9878913" cy="1747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9496425" y="0"/>
            <a:ext cx="985838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 sz="1400"/>
          </a:p>
          <a:p>
            <a:pPr eaLnBrk="1" hangingPunct="1">
              <a:spcBef>
                <a:spcPct val="50000"/>
              </a:spcBef>
            </a:pPr>
            <a:endParaRPr lang="ru-RU" sz="140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8839200" y="1081088"/>
            <a:ext cx="1231900" cy="3984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02870" tIns="51435" rIns="102870" bIns="51435" anchor="ctr"/>
          <a:lstStyle/>
          <a:p>
            <a:pPr eaLnBrk="1" hangingPunct="1"/>
            <a:endParaRPr lang="ru-RU" sz="1800" b="0" i="0"/>
          </a:p>
        </p:txBody>
      </p:sp>
      <p:sp>
        <p:nvSpPr>
          <p:cNvPr id="14350" name="Text Box 17"/>
          <p:cNvSpPr txBox="1">
            <a:spLocks noChangeArrowheads="1"/>
          </p:cNvSpPr>
          <p:nvPr/>
        </p:nvSpPr>
        <p:spPr bwMode="auto">
          <a:xfrm>
            <a:off x="8591550" y="873125"/>
            <a:ext cx="15462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/>
              <a:t>тыс. рублей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 flipH="1">
            <a:off x="3564310" y="3060551"/>
            <a:ext cx="28803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я со стрелкой 16"/>
          <p:cNvCxnSpPr>
            <a:stCxn id="14342" idx="0"/>
          </p:cNvCxnSpPr>
          <p:nvPr/>
        </p:nvCxnSpPr>
        <p:spPr bwMode="auto">
          <a:xfrm>
            <a:off x="1849438" y="3420591"/>
            <a:ext cx="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Прямая со стрелкой 18"/>
          <p:cNvCxnSpPr>
            <a:stCxn id="14342" idx="1"/>
          </p:cNvCxnSpPr>
          <p:nvPr/>
        </p:nvCxnSpPr>
        <p:spPr bwMode="auto">
          <a:xfrm>
            <a:off x="7934325" y="3420592"/>
            <a:ext cx="0" cy="4320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Прямая со стрелкой 22"/>
          <p:cNvCxnSpPr/>
          <p:nvPr/>
        </p:nvCxnSpPr>
        <p:spPr bwMode="auto">
          <a:xfrm>
            <a:off x="5076478" y="3060551"/>
            <a:ext cx="0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69850"/>
            <a:ext cx="10440988" cy="811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70" tIns="51435" rIns="102870" bIns="51435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43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2300" i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ХАРАКТЕРИСТИКИ РАСХОДОВ</a:t>
            </a:r>
            <a:br>
              <a:rPr lang="ru-RU" sz="2300" i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300" i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МЕСТНОГО БЮДЖЕТА за 2013 год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755063" y="763588"/>
            <a:ext cx="1400175" cy="3762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102870" tIns="51435" rIns="102870" bIns="51435">
            <a:spAutoFit/>
          </a:bodyPr>
          <a:lstStyle/>
          <a:p>
            <a:pPr defTabSz="1028700" eaLnBrk="1" hangingPunct="1">
              <a:spcBef>
                <a:spcPct val="50000"/>
              </a:spcBef>
            </a:pPr>
            <a:r>
              <a:rPr lang="ru-RU" sz="1800"/>
              <a:t>тыс.рублей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863600" y="7067550"/>
            <a:ext cx="163513" cy="1587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151313" y="7067550"/>
            <a:ext cx="165100" cy="1587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946900" y="7067550"/>
            <a:ext cx="163513" cy="15875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113588" y="6934200"/>
            <a:ext cx="2628900" cy="31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70" tIns="51435" rIns="102870" bIns="51435">
            <a:spAutoFit/>
          </a:bodyPr>
          <a:lstStyle/>
          <a:p>
            <a:pPr defTabSz="1028700" eaLnBrk="1" hangingPunct="1">
              <a:spcBef>
                <a:spcPct val="50000"/>
              </a:spcBef>
            </a:pPr>
            <a:r>
              <a:rPr lang="ru-RU" sz="1400" i="0" dirty="0">
                <a:latin typeface="Verdana" pitchFamily="34" charset="0"/>
                <a:cs typeface="Times New Roman" pitchFamily="18" charset="0"/>
              </a:rPr>
              <a:t>Кассовое исполнение</a:t>
            </a:r>
            <a:endParaRPr lang="ru-RU" sz="1400" b="0" i="0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327525" y="6934200"/>
            <a:ext cx="2208213" cy="31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70" tIns="51435" rIns="102870" bIns="51435">
            <a:spAutoFit/>
          </a:bodyPr>
          <a:lstStyle/>
          <a:p>
            <a:pPr defTabSz="1028700" eaLnBrk="1" hangingPunct="1">
              <a:spcBef>
                <a:spcPct val="50000"/>
              </a:spcBef>
            </a:pPr>
            <a:r>
              <a:rPr lang="ru-RU" sz="1400" i="0" dirty="0">
                <a:latin typeface="Verdana" pitchFamily="34" charset="0"/>
                <a:cs typeface="Times New Roman" pitchFamily="18" charset="0"/>
              </a:rPr>
              <a:t>Уточненный план 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027113" y="6934200"/>
            <a:ext cx="2714625" cy="31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70" tIns="51435" rIns="102870" bIns="51435">
            <a:spAutoFit/>
          </a:bodyPr>
          <a:lstStyle/>
          <a:p>
            <a:pPr defTabSz="1028700" eaLnBrk="1" hangingPunct="1">
              <a:spcBef>
                <a:spcPct val="50000"/>
              </a:spcBef>
            </a:pPr>
            <a:r>
              <a:rPr lang="ru-RU" sz="1400" i="0" dirty="0">
                <a:latin typeface="Verdana" pitchFamily="34" charset="0"/>
                <a:cs typeface="Times New Roman" pitchFamily="18" charset="0"/>
              </a:rPr>
              <a:t>Утверждено решением </a:t>
            </a:r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3368675" y="6143625"/>
            <a:ext cx="1808163" cy="315913"/>
          </a:xfrm>
          <a:prstGeom prst="curvedUpArrow">
            <a:avLst>
              <a:gd name="adj1" fmla="val 114472"/>
              <a:gd name="adj2" fmla="val 228944"/>
              <a:gd name="adj3" fmla="val 33333"/>
            </a:avLst>
          </a:prstGeom>
          <a:gradFill rotWithShape="1">
            <a:gsLst>
              <a:gs pos="0">
                <a:srgbClr val="008000"/>
              </a:gs>
              <a:gs pos="100000">
                <a:schemeClr val="accent2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 rot="10774338" flipV="1">
            <a:off x="5176838" y="6143625"/>
            <a:ext cx="1722437" cy="285750"/>
          </a:xfrm>
          <a:prstGeom prst="curvedUpArrow">
            <a:avLst>
              <a:gd name="adj1" fmla="val 120556"/>
              <a:gd name="adj2" fmla="val 241111"/>
              <a:gd name="adj3" fmla="val 33333"/>
            </a:avLst>
          </a:prstGeom>
          <a:gradFill rotWithShape="1">
            <a:gsLst>
              <a:gs pos="0">
                <a:srgbClr val="FF00FF"/>
              </a:gs>
              <a:gs pos="100000">
                <a:srgbClr val="33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532188" y="6434138"/>
            <a:ext cx="1316037" cy="350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70" tIns="51435" rIns="102870" bIns="51435">
            <a:spAutoFit/>
          </a:bodyPr>
          <a:lstStyle/>
          <a:p>
            <a:pPr algn="ctr" defTabSz="1028700" eaLnBrk="1" hangingPunct="1">
              <a:spcBef>
                <a:spcPct val="50000"/>
              </a:spcBef>
            </a:pPr>
            <a:r>
              <a:rPr lang="ru-RU" i="0" dirty="0" smtClean="0"/>
              <a:t>143,2%</a:t>
            </a:r>
            <a:endParaRPr lang="ru-RU" i="0" dirty="0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 flipH="1">
            <a:off x="5672138" y="6434138"/>
            <a:ext cx="1030287" cy="380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70" tIns="51435" rIns="102870" bIns="51435">
            <a:spAutoFit/>
          </a:bodyPr>
          <a:lstStyle/>
          <a:p>
            <a:pPr algn="ctr" defTabSz="1028700" eaLnBrk="1" hangingPunct="1">
              <a:spcBef>
                <a:spcPct val="50000"/>
              </a:spcBef>
            </a:pPr>
            <a:r>
              <a:rPr lang="ru-RU" i="0" dirty="0" smtClean="0"/>
              <a:t>92,7</a:t>
            </a:r>
            <a:r>
              <a:rPr lang="ru-RU" sz="1800" i="0" dirty="0" smtClean="0">
                <a:latin typeface="Arial" charset="0"/>
              </a:rPr>
              <a:t>%</a:t>
            </a:r>
            <a:endParaRPr lang="ru-RU" sz="1800" i="0" dirty="0">
              <a:latin typeface="Arial" charset="0"/>
            </a:endParaRPr>
          </a:p>
        </p:txBody>
      </p:sp>
      <p:sp>
        <p:nvSpPr>
          <p:cNvPr id="15375" name="Text Box 18"/>
          <p:cNvSpPr txBox="1">
            <a:spLocks noChangeArrowheads="1"/>
          </p:cNvSpPr>
          <p:nvPr/>
        </p:nvSpPr>
        <p:spPr bwMode="auto">
          <a:xfrm>
            <a:off x="9037638" y="180975"/>
            <a:ext cx="110966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70" tIns="51435" rIns="102870" bIns="51435">
            <a:spAutoFit/>
          </a:bodyPr>
          <a:lstStyle/>
          <a:p>
            <a:pPr algn="r" defTabSz="1028700" eaLnBrk="1" hangingPunct="1">
              <a:spcBef>
                <a:spcPct val="50000"/>
              </a:spcBef>
            </a:pPr>
            <a:endParaRPr lang="ru-RU" b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775632"/>
              </p:ext>
            </p:extLst>
          </p:nvPr>
        </p:nvGraphicFramePr>
        <p:xfrm>
          <a:off x="1116037" y="1102400"/>
          <a:ext cx="8306361" cy="535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Диаграмма" r:id="rId3" imgW="8648723" imgH="5857940" progId="MSGraph.Chart.8">
                  <p:embed/>
                </p:oleObj>
              </mc:Choice>
              <mc:Fallback>
                <p:oleObj name="Диаграмма" r:id="rId3" imgW="8648723" imgH="5857940" progId="MSGraph.Char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939" t="3534" r="31407" b="26936"/>
                      <a:stretch>
                        <a:fillRect/>
                      </a:stretch>
                    </p:blipFill>
                    <p:spPr bwMode="auto">
                      <a:xfrm>
                        <a:off x="1116037" y="1102400"/>
                        <a:ext cx="8306361" cy="535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255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255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11252</TotalTime>
  <Words>676</Words>
  <Application>Microsoft Office PowerPoint</Application>
  <PresentationFormat>Произвольный</PresentationFormat>
  <Paragraphs>247</Paragraphs>
  <Slides>13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Оформление по умолчанию</vt:lpstr>
      <vt:lpstr>Document</vt:lpstr>
      <vt:lpstr>Документ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Доходы бюджета Андреевского сельского поселения Дубовского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mfsk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krkokv</dc:creator>
  <cp:lastModifiedBy>777</cp:lastModifiedBy>
  <cp:revision>667</cp:revision>
  <dcterms:created xsi:type="dcterms:W3CDTF">2006-03-13T15:04:37Z</dcterms:created>
  <dcterms:modified xsi:type="dcterms:W3CDTF">2014-06-09T07:09:52Z</dcterms:modified>
</cp:coreProperties>
</file>