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7"/>
  </p:notesMasterIdLst>
  <p:handoutMasterIdLst>
    <p:handoutMasterId r:id="rId18"/>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 id="272"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98" d="100"/>
          <a:sy n="98" d="100"/>
        </p:scale>
        <p:origin x="-41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38"/>
          <c:y val="3.9441259180315394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7847782994871915E-2"/>
          <c:y val="0.10633341646844037"/>
          <c:w val="0.57829393225314152"/>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73"/>
                </c:manualLayout>
              </c:layout>
              <c:showLegendKey val="0"/>
              <c:showVal val="1"/>
              <c:showCatName val="0"/>
              <c:showSerName val="0"/>
              <c:showPercent val="0"/>
              <c:showBubbleSize val="0"/>
            </c:dLbl>
            <c:dLbl>
              <c:idx val="2"/>
              <c:layout>
                <c:manualLayout>
                  <c:x val="3.4901092861027139E-5"/>
                  <c:y val="0.113168403796087"/>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30.8</c:v>
                </c:pt>
                <c:pt idx="1">
                  <c:v>6.1</c:v>
                </c:pt>
                <c:pt idx="2">
                  <c:v>63.1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dPt>
          <c:dPt>
            <c:idx val="1"/>
            <c:bubble3D val="0"/>
            <c:explosion val="4"/>
          </c:dPt>
          <c:dPt>
            <c:idx val="2"/>
            <c:bubble3D val="0"/>
            <c:explosion val="28"/>
          </c:dPt>
          <c:dPt>
            <c:idx val="3"/>
            <c:bubble3D val="0"/>
          </c:dPt>
          <c:dPt>
            <c:idx val="4"/>
            <c:bubble3D val="0"/>
          </c:dPt>
          <c:dLbls>
            <c:showLegendKey val="0"/>
            <c:showVal val="1"/>
            <c:showCatName val="0"/>
            <c:showSerName val="0"/>
            <c:showPercent val="0"/>
            <c:showBubbleSize val="0"/>
            <c:showLeaderLines val="1"/>
          </c:dLbls>
          <c:cat>
            <c:strRef>
              <c:f>Лист1!$A$2:$A$5</c:f>
              <c:strCache>
                <c:ptCount val="4"/>
                <c:pt idx="0">
                  <c:v>НДФЛ</c:v>
                </c:pt>
                <c:pt idx="1">
                  <c:v>Налог на имущество физических лиц</c:v>
                </c:pt>
                <c:pt idx="2">
                  <c:v>Земельный налог</c:v>
                </c:pt>
                <c:pt idx="3">
                  <c:v>Государственная пошлина</c:v>
                </c:pt>
              </c:strCache>
            </c:strRef>
          </c:cat>
          <c:val>
            <c:numRef>
              <c:f>Лист1!$B$2:$B$5</c:f>
              <c:numCache>
                <c:formatCode>General</c:formatCode>
                <c:ptCount val="4"/>
                <c:pt idx="0">
                  <c:v>555.6</c:v>
                </c:pt>
                <c:pt idx="1">
                  <c:v>114</c:v>
                </c:pt>
                <c:pt idx="2">
                  <c:v>1578</c:v>
                </c:pt>
                <c:pt idx="3">
                  <c:v>1.4</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1.2484371173354308E-2"/>
          <c:y val="0.66799164712778436"/>
          <c:w val="0.92592129516247534"/>
          <c:h val="0.30292900058616645"/>
        </c:manualLayout>
      </c:layout>
      <c:overlay val="0"/>
      <c:txPr>
        <a:bodyPr/>
        <a:lstStyle/>
        <a:p>
          <a:pPr>
            <a:defRPr sz="800"/>
          </a:pPr>
          <a:endParaRPr lang="ru-RU"/>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721"/>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49E-2"/>
                  <c:y val="-2.6013935758030245E-2"/>
                </c:manualLayout>
              </c:layout>
              <c:showLegendKey val="0"/>
              <c:showVal val="1"/>
              <c:showCatName val="0"/>
              <c:showSerName val="0"/>
              <c:showPercent val="0"/>
              <c:showBubbleSize val="0"/>
            </c:dLbl>
            <c:dLbl>
              <c:idx val="1"/>
              <c:layout>
                <c:manualLayout>
                  <c:x val="-0.24941550402607007"/>
                  <c:y val="2.6660617956029576E-2"/>
                </c:manualLayout>
              </c:layout>
              <c:showLegendKey val="0"/>
              <c:showVal val="1"/>
              <c:showCatName val="0"/>
              <c:showSerName val="0"/>
              <c:showPercent val="0"/>
              <c:showBubbleSize val="0"/>
            </c:dLbl>
            <c:dLbl>
              <c:idx val="2"/>
              <c:layout>
                <c:manualLayout>
                  <c:x val="-5.7229512977544472E-2"/>
                  <c:y val="-1.441976002999625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82.1</c:v>
                </c:pt>
                <c:pt idx="1">
                  <c:v>47.7</c:v>
                </c:pt>
                <c:pt idx="2">
                  <c:v>3.5</c:v>
                </c:pt>
                <c:pt idx="3">
                  <c:v>6.8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7.2205623154964177E-2"/>
          <c:w val="1"/>
          <c:h val="0.7551542818885757"/>
        </c:manualLayout>
      </c:layout>
      <c:pie3DChart>
        <c:varyColors val="1"/>
        <c:ser>
          <c:idx val="0"/>
          <c:order val="0"/>
          <c:tx>
            <c:strRef>
              <c:f>Лист1!$B$1</c:f>
              <c:strCache>
                <c:ptCount val="1"/>
                <c:pt idx="0">
                  <c:v>Структура налоговых доходов</c:v>
                </c:pt>
              </c:strCache>
            </c:strRef>
          </c:tx>
          <c:dPt>
            <c:idx val="2"/>
            <c:bubble3D val="0"/>
            <c:explosion val="11"/>
          </c:dPt>
          <c:dLbls>
            <c:dLbl>
              <c:idx val="0"/>
              <c:layout>
                <c:manualLayout>
                  <c:x val="-0.36060463056336617"/>
                  <c:y val="3.2452826813700972E-2"/>
                </c:manualLayout>
              </c:layout>
              <c:showLegendKey val="0"/>
              <c:showVal val="1"/>
              <c:showCatName val="0"/>
              <c:showSerName val="0"/>
              <c:showPercent val="0"/>
              <c:showBubbleSize val="0"/>
            </c:dLbl>
            <c:dLbl>
              <c:idx val="1"/>
              <c:layout>
                <c:manualLayout>
                  <c:x val="3.112677525908043E-2"/>
                  <c:y val="7.8395778549344347E-2"/>
                </c:manualLayout>
              </c:layout>
              <c:showLegendKey val="0"/>
              <c:showVal val="1"/>
              <c:showCatName val="0"/>
              <c:showSerName val="0"/>
              <c:showPercent val="0"/>
              <c:showBubbleSize val="0"/>
            </c:dLbl>
            <c:dLbl>
              <c:idx val="2"/>
              <c:layout>
                <c:manualLayout>
                  <c:x val="-7.6065247740851744E-2"/>
                  <c:y val="-3.6992389556578117E-2"/>
                </c:manualLayout>
              </c:layout>
              <c:tx>
                <c:rich>
                  <a:bodyPr/>
                  <a:lstStyle/>
                  <a:p>
                    <a:r>
                      <a:rPr lang="en-US" sz="900" dirty="0"/>
                      <a:t>36374.6</a:t>
                    </a:r>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'Структура расходов по отраслям'!$B$4</c:f>
              <c:strCache>
                <c:ptCount val="1"/>
                <c:pt idx="0">
                  <c:v>2018</c:v>
                </c:pt>
              </c:strCache>
            </c:strRef>
          </c:tx>
          <c:explosion val="25"/>
          <c:dLbls>
            <c:dLbl>
              <c:idx val="0"/>
              <c:layout>
                <c:manualLayout>
                  <c:x val="-6.6755551789610415E-2"/>
                  <c:y val="-0.2397757179384104"/>
                </c:manualLayout>
              </c:layout>
              <c:showLegendKey val="0"/>
              <c:showVal val="0"/>
              <c:showCatName val="0"/>
              <c:showSerName val="0"/>
              <c:showPercent val="1"/>
              <c:showBubbleSize val="0"/>
            </c:dLbl>
            <c:dLbl>
              <c:idx val="4"/>
              <c:layout>
                <c:manualLayout>
                  <c:x val="-2.6761406355237227E-2"/>
                  <c:y val="-8.4336905251615139E-3"/>
                </c:manualLayout>
              </c:layout>
              <c:showLegendKey val="0"/>
              <c:showVal val="0"/>
              <c:showCatName val="0"/>
              <c:showSerName val="0"/>
              <c:showPercent val="1"/>
              <c:showBubbleSize val="0"/>
            </c:dLbl>
            <c:dLbl>
              <c:idx val="5"/>
              <c:layout>
                <c:manualLayout>
                  <c:x val="4.1788978108225246E-3"/>
                  <c:y val="-0.16054459026900467"/>
                </c:manualLayout>
              </c:layout>
              <c:showLegendKey val="0"/>
              <c:showVal val="0"/>
              <c:showCatName val="0"/>
              <c:showSerName val="0"/>
              <c:showPercent val="1"/>
              <c:showBubbleSize val="0"/>
            </c:dLbl>
            <c:dLbl>
              <c:idx val="6"/>
              <c:layout>
                <c:manualLayout>
                  <c:x val="9.939149124515885E-2"/>
                  <c:y val="3.2291600228362471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'Структура расходов по отраслям'!$A$5:$A$11</c:f>
              <c:strCache>
                <c:ptCount val="7"/>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2825.9</c:v>
                </c:pt>
                <c:pt idx="1">
                  <c:v>69.3</c:v>
                </c:pt>
                <c:pt idx="2">
                  <c:v>1</c:v>
                </c:pt>
                <c:pt idx="3">
                  <c:v>132.6</c:v>
                </c:pt>
                <c:pt idx="4">
                  <c:v>1332.3</c:v>
                </c:pt>
                <c:pt idx="5">
                  <c:v>1834.6</c:v>
                </c:pt>
                <c:pt idx="6">
                  <c:v>273.3</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20.02.2018</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20.02.2018</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pPr>
              <a:defRPr/>
            </a:pPr>
            <a:fld id="{42F291A6-B5BA-46A3-8379-87FFC55DC0E3}" type="datetimeFigureOut">
              <a:rPr lang="ru-RU" smtClean="0"/>
              <a:pPr>
                <a:defRPr/>
              </a:pPr>
              <a:t>20.02.2018</a:t>
            </a:fld>
            <a:endParaRPr lang="ru-RU"/>
          </a:p>
        </p:txBody>
      </p:sp>
      <p:sp>
        <p:nvSpPr>
          <p:cNvPr id="20" name="Нижний колонтитул 19"/>
          <p:cNvSpPr>
            <a:spLocks noGrp="1"/>
          </p:cNvSpPr>
          <p:nvPr>
            <p:ph type="ftr" sz="quarter" idx="11"/>
          </p:nvPr>
        </p:nvSpPr>
        <p:spPr/>
        <p:txBody>
          <a:bodyPr/>
          <a:lstStyle>
            <a:extLst/>
          </a:lstStyle>
          <a:p>
            <a:pPr>
              <a:defRPr/>
            </a:pPr>
            <a:endParaRPr lang="ru-RU"/>
          </a:p>
        </p:txBody>
      </p:sp>
      <p:sp>
        <p:nvSpPr>
          <p:cNvPr id="10" name="Номер слайда 9"/>
          <p:cNvSpPr>
            <a:spLocks noGrp="1"/>
          </p:cNvSpPr>
          <p:nvPr>
            <p:ph type="sldNum" sz="quarter" idx="12"/>
          </p:nvPr>
        </p:nvSpPr>
        <p:spPr/>
        <p:txBody>
          <a:bodyPr/>
          <a:lstStyle>
            <a:extLst/>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A755F765-080D-4A38-82FC-0AE646C1E4E9}" type="datetimeFigureOut">
              <a:rPr lang="ru-RU" smtClean="0"/>
              <a:pPr>
                <a:defRPr/>
              </a:pPr>
              <a:t>20.02.2018</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FAED6C3-6D7B-4EFA-B23A-E9491D7E7429}" type="datetimeFigureOut">
              <a:rPr lang="ru-RU" smtClean="0"/>
              <a:pPr>
                <a:defRPr/>
              </a:pPr>
              <a:t>20.02.2018</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FC7D3212-87C7-4CB2-A175-26985089D53A}" type="datetimeFigureOut">
              <a:rPr lang="ru-RU" smtClean="0"/>
              <a:pPr>
                <a:defRPr/>
              </a:pPr>
              <a:t>20.02.2018</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8810B672-B7D0-449A-A620-6223B8627FA2}" type="datetimeFigureOut">
              <a:rPr lang="ru-RU" smtClean="0"/>
              <a:pPr>
                <a:defRPr/>
              </a:pPr>
              <a:t>20.02.2018</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9E399DEB-E318-471B-8C06-C6D87A4EE682}" type="datetimeFigureOut">
              <a:rPr lang="ru-RU" smtClean="0"/>
              <a:pPr>
                <a:defRPr/>
              </a:pPr>
              <a:t>20.02.2018</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9B6ACE37-B2D2-44B0-B6B9-6A193B83E61E}" type="datetimeFigureOut">
              <a:rPr lang="ru-RU" smtClean="0"/>
              <a:pPr>
                <a:defRPr/>
              </a:pPr>
              <a:t>20.02.2018</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F615D620-9C94-491D-B90D-749815CFEA4B}" type="datetimeFigureOut">
              <a:rPr lang="ru-RU" smtClean="0"/>
              <a:pPr>
                <a:defRPr/>
              </a:pPr>
              <a:t>20.02.2018</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E0472137-01E8-45CC-A35B-B7BDB99A54F8}" type="datetimeFigureOut">
              <a:rPr lang="ru-RU" smtClean="0"/>
              <a:pPr>
                <a:defRPr/>
              </a:pPr>
              <a:t>20.02.2018</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D5F3AE50-F3B8-4F45-890B-882A6546426C}" type="datetimeFigureOut">
              <a:rPr lang="ru-RU" smtClean="0"/>
              <a:pPr>
                <a:defRPr/>
              </a:pPr>
              <a:t>20.02.2018</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pPr>
              <a:defRPr/>
            </a:pPr>
            <a:fld id="{11731E96-775B-4EB2-9C40-534E38A926FB}" type="datetimeFigureOut">
              <a:rPr lang="ru-RU" smtClean="0"/>
              <a:pPr>
                <a:defRPr/>
              </a:pPr>
              <a:t>20.02.2018</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20.02.2018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4.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image" Target="../media/image29.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algn="ctr" fontAlgn="auto">
              <a:spcAft>
                <a:spcPts val="0"/>
              </a:spcAft>
              <a:defRPr/>
            </a:pPr>
            <a:r>
              <a:rPr lang="ru-RU" sz="2800" dirty="0" smtClean="0">
                <a:solidFill>
                  <a:schemeClr val="accent1">
                    <a:lumMod val="50000"/>
                  </a:schemeClr>
                </a:solidFill>
                <a:effectLst/>
              </a:rPr>
              <a:t>О БЮДЖЕТЕ АНДРЕЕВСКОГО СЕЛЬСКОГО ПОСЕЛЕНИЯ ДУБОВСКОГО РАЙОНА НА 2018 ГОД И НА ПЛАНОВЫЙ ПЕРИОД 2019 И 2020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429309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19097729"/>
              </p:ext>
            </p:extLst>
          </p:nvPr>
        </p:nvGraphicFramePr>
        <p:xfrm>
          <a:off x="1258888" y="1052513"/>
          <a:ext cx="7366000" cy="4767262"/>
        </p:xfrm>
        <a:graphic>
          <a:graphicData uri="http://schemas.openxmlformats.org/presentationml/2006/ole">
            <mc:AlternateContent xmlns:mc="http://schemas.openxmlformats.org/markup-compatibility/2006">
              <mc:Choice xmlns:v="urn:schemas-microsoft-com:vml" Requires="v">
                <p:oleObj spid="_x0000_s2097" name="Лист" r:id="rId4" imgW="5695871" imgH="3219410" progId="Excel.Sheet.8">
                  <p:embed/>
                </p:oleObj>
              </mc:Choice>
              <mc:Fallback>
                <p:oleObj name="Лист" r:id="rId4" imgW="5695871" imgH="3219410" progId="Excel.Sheet.8">
                  <p:embed/>
                  <p:pic>
                    <p:nvPicPr>
                      <p:cNvPr id="0" name="Object 15"/>
                      <p:cNvPicPr>
                        <a:picLocks noChangeAspect="1" noChangeArrowheads="1"/>
                      </p:cNvPicPr>
                      <p:nvPr/>
                    </p:nvPicPr>
                    <p:blipFill>
                      <a:blip r:embed="rId5"/>
                      <a:srcRect/>
                      <a:stretch>
                        <a:fillRect/>
                      </a:stretch>
                    </p:blipFill>
                    <p:spPr bwMode="auto">
                      <a:xfrm>
                        <a:off x="1258888" y="1052513"/>
                        <a:ext cx="7366000" cy="4767262"/>
                      </a:xfrm>
                      <a:prstGeom prst="rect">
                        <a:avLst/>
                      </a:prstGeom>
                      <a:noFill/>
                      <a:ln>
                        <a:noFill/>
                      </a:ln>
                      <a:effectLs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937462951"/>
              </p:ext>
            </p:extLst>
          </p:nvPr>
        </p:nvGraphicFramePr>
        <p:xfrm>
          <a:off x="1043607" y="1052736"/>
          <a:ext cx="7849692" cy="5295448"/>
        </p:xfrm>
        <a:graphic>
          <a:graphicData uri="http://schemas.openxmlformats.org/drawingml/2006/table">
            <a:tbl>
              <a:tblPr/>
              <a:tblGrid>
                <a:gridCol w="1728292"/>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2249,0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2287,9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2324,6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145,7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151,5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4079,9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63,1%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3493,8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3299,0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6469,0</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5927,4</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5775,1</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2279,4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2287,9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2324,6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555,6</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591,1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1578,0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1597,0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1616,0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126981107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585589500"/>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2821963927"/>
              </p:ext>
            </p:extLst>
          </p:nvPr>
        </p:nvGraphicFramePr>
        <p:xfrm>
          <a:off x="1043608" y="1034573"/>
          <a:ext cx="7992888" cy="5430204"/>
        </p:xfrm>
        <a:graphic>
          <a:graphicData uri="http://schemas.openxmlformats.org/drawingml/2006/table">
            <a:tbl>
              <a:tblPr/>
              <a:tblGrid>
                <a:gridCol w="2433637"/>
                <a:gridCol w="923925"/>
                <a:gridCol w="782638"/>
                <a:gridCol w="854075"/>
                <a:gridCol w="923925"/>
                <a:gridCol w="2074688"/>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47,7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39709,0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3339,2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3269,8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3258,4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2359,8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2123,8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36374,6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902,6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631713411"/>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567677979"/>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2018 </a:t>
            </a:r>
            <a:r>
              <a:rPr lang="ru-RU" sz="1600" dirty="0">
                <a:latin typeface="Arial" charset="0"/>
              </a:rPr>
              <a:t>год </a:t>
            </a:r>
            <a:r>
              <a:rPr lang="ru-RU" sz="1600" dirty="0" smtClean="0">
                <a:latin typeface="Arial" charset="0"/>
              </a:rPr>
              <a:t>– </a:t>
            </a:r>
            <a:r>
              <a:rPr lang="ru-RU" sz="1600" dirty="0" smtClean="0">
                <a:latin typeface="Arial" charset="0"/>
              </a:rPr>
              <a:t>3597,9</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2536,6</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2297,2</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2018 </a:t>
            </a:r>
            <a:r>
              <a:rPr lang="ru-RU" sz="1600" dirty="0">
                <a:latin typeface="Arial" charset="0"/>
              </a:rPr>
              <a:t>год </a:t>
            </a:r>
            <a:r>
              <a:rPr lang="ru-RU" sz="1600" dirty="0" smtClean="0">
                <a:latin typeface="Arial" charset="0"/>
              </a:rPr>
              <a:t>– </a:t>
            </a:r>
            <a:r>
              <a:rPr lang="ru-RU" sz="1600" dirty="0" smtClean="0">
                <a:latin typeface="Arial" charset="0"/>
              </a:rPr>
              <a:t>2871,1</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3390,8</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3477,9</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1 программа,</a:t>
            </a:r>
            <a:endParaRPr lang="ru-RU" sz="1600" dirty="0">
              <a:latin typeface="Arial" charset="0"/>
            </a:endParaRPr>
          </a:p>
          <a:p>
            <a:pPr algn="ctr"/>
            <a:r>
              <a:rPr lang="ru-RU" sz="1600" dirty="0" smtClean="0">
                <a:latin typeface="Arial" charset="0"/>
              </a:rPr>
              <a:t>297,3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23,7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1 </a:t>
            </a:r>
            <a:endParaRPr lang="ru-RU" sz="1600" dirty="0" smtClean="0">
              <a:latin typeface="Arial" charset="0"/>
            </a:endParaRPr>
          </a:p>
          <a:p>
            <a:pPr algn="ctr"/>
            <a:r>
              <a:rPr lang="ru-RU" sz="1600" dirty="0" smtClean="0">
                <a:latin typeface="Arial" charset="0"/>
              </a:rPr>
              <a:t>программа</a:t>
            </a:r>
            <a:r>
              <a:rPr lang="ru-RU" sz="1600" dirty="0" smtClean="0">
                <a:latin typeface="Arial" charset="0"/>
              </a:rPr>
              <a:t>, </a:t>
            </a:r>
            <a:endParaRPr lang="ru-RU" sz="1600" dirty="0">
              <a:latin typeface="Arial" charset="0"/>
            </a:endParaRPr>
          </a:p>
          <a:p>
            <a:pPr algn="ctr"/>
            <a:r>
              <a:rPr lang="ru-RU" sz="1600" dirty="0" smtClean="0">
                <a:latin typeface="Arial" charset="0"/>
              </a:rPr>
              <a:t>1834,6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2018 </a:t>
            </a:r>
            <a:r>
              <a:rPr lang="ru-RU" sz="1600" dirty="0">
                <a:latin typeface="Arial" charset="0"/>
              </a:rPr>
              <a:t>год </a:t>
            </a:r>
            <a:r>
              <a:rPr lang="ru-RU" sz="1600" dirty="0" smtClean="0">
                <a:latin typeface="Arial" charset="0"/>
              </a:rPr>
              <a:t>– 3 программы,</a:t>
            </a:r>
            <a:endParaRPr lang="ru-RU" sz="1600" dirty="0">
              <a:latin typeface="Arial" charset="0"/>
            </a:endParaRPr>
          </a:p>
          <a:p>
            <a:pPr algn="ctr"/>
            <a:r>
              <a:rPr lang="ru-RU" sz="1600" dirty="0" smtClean="0">
                <a:latin typeface="Arial" charset="0"/>
              </a:rPr>
              <a:t>1442,3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2018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3034532926"/>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03648" y="225425"/>
            <a:ext cx="7545090" cy="827088"/>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бюджета 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1187624" y="1357313"/>
            <a:ext cx="3889375" cy="2592387"/>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600" dirty="0" smtClean="0">
                <a:latin typeface="Times New Roman" pitchFamily="18" charset="0"/>
              </a:rPr>
              <a:t>В Андреевском сельском поселении </a:t>
            </a:r>
            <a:r>
              <a:rPr lang="ru-RU" sz="1600" dirty="0" smtClean="0">
                <a:latin typeface="Times New Roman" pitchFamily="18" charset="0"/>
              </a:rPr>
              <a:t>функционирует муниципальное бюджетное </a:t>
            </a:r>
            <a:r>
              <a:rPr lang="ru-RU" sz="1600" dirty="0" smtClean="0">
                <a:latin typeface="Times New Roman" pitchFamily="18" charset="0"/>
              </a:rPr>
              <a:t>учреждение культуры «Андреевский сельский дом культуры</a:t>
            </a:r>
            <a:r>
              <a:rPr lang="ru-RU" sz="1600" dirty="0" smtClean="0">
                <a:latin typeface="Times New Roman" pitchFamily="18" charset="0"/>
              </a:rPr>
              <a:t>».</a:t>
            </a:r>
            <a:endParaRPr lang="ru-RU" sz="1600" dirty="0" smtClean="0">
              <a:latin typeface="Times New Roman" pitchFamily="18" charset="0"/>
            </a:endParaRP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5436096" y="1324365"/>
            <a:ext cx="3363912" cy="2549525"/>
          </a:xfrm>
          <a:noFill/>
          <a:ln>
            <a:solidFill>
              <a:srgbClr val="FFC000"/>
            </a:solidFill>
          </a:ln>
        </p:spPr>
      </p:pic>
      <p:graphicFrame>
        <p:nvGraphicFramePr>
          <p:cNvPr id="30752" name="Object 32"/>
          <p:cNvGraphicFramePr>
            <a:graphicFrameLocks noGrp="1" noChangeAspect="1"/>
          </p:cNvGraphicFramePr>
          <p:nvPr>
            <p:ph sz="quarter" idx="4294967295"/>
            <p:extLst>
              <p:ext uri="{D42A27DB-BD31-4B8C-83A1-F6EECF244321}">
                <p14:modId xmlns:p14="http://schemas.microsoft.com/office/powerpoint/2010/main" val="1601451710"/>
              </p:ext>
            </p:extLst>
          </p:nvPr>
        </p:nvGraphicFramePr>
        <p:xfrm>
          <a:off x="1187624" y="4149080"/>
          <a:ext cx="7396162" cy="1712913"/>
        </p:xfrm>
        <a:graphic>
          <a:graphicData uri="http://schemas.openxmlformats.org/presentationml/2006/ole">
            <mc:AlternateContent xmlns:mc="http://schemas.openxmlformats.org/markup-compatibility/2006">
              <mc:Choice xmlns:v="urn:schemas-microsoft-com:vml" Requires="v">
                <p:oleObj spid="_x0000_s30788" name="Лист" r:id="rId6" imgW="4895974" imgH="1133585" progId="Excel.Sheet.8">
                  <p:embed/>
                </p:oleObj>
              </mc:Choice>
              <mc:Fallback>
                <p:oleObj name="Лист" r:id="rId6" imgW="4895974" imgH="1133585" progId="Excel.Sheet.8">
                  <p:embed/>
                  <p:pic>
                    <p:nvPicPr>
                      <p:cNvPr id="0" name="Object 32"/>
                      <p:cNvPicPr>
                        <a:picLocks noChangeAspect="1" noChangeArrowheads="1"/>
                      </p:cNvPicPr>
                      <p:nvPr/>
                    </p:nvPicPr>
                    <p:blipFill>
                      <a:blip r:embed="rId7"/>
                      <a:srcRect/>
                      <a:stretch>
                        <a:fillRect/>
                      </a:stretch>
                    </p:blipFill>
                    <p:spPr bwMode="auto">
                      <a:xfrm>
                        <a:off x="1187624" y="4149080"/>
                        <a:ext cx="7396162" cy="1712913"/>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638"/>
            <a:ext cx="357187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err="1"/>
              <a:t>Костомукшского</a:t>
            </a:r>
            <a:r>
              <a:rPr lang="ru-RU" altLang="ru-RU" i="1" dirty="0"/>
              <a:t> городского округа.</a:t>
            </a:r>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3698</TotalTime>
  <Words>799</Words>
  <Application>Microsoft Office PowerPoint</Application>
  <PresentationFormat>Экран (4:3)</PresentationFormat>
  <Paragraphs>205</Paragraphs>
  <Slides>15</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Солнцестояние</vt:lpstr>
      <vt:lpstr>Microsoft Excel 97-2003 Worksheet</vt:lpstr>
      <vt:lpstr>О БЮДЖЕТЕ АНДРЕЕВСКОГО СЕЛЬСКОГО ПОСЕЛЕНИЯ ДУБОВСКОГО РАЙОНА НА 2018 ГОД И НА ПЛАНОВЫЙ ПЕРИОД 2019 И 2020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777</cp:lastModifiedBy>
  <cp:revision>220</cp:revision>
  <dcterms:created xsi:type="dcterms:W3CDTF">2013-11-12T07:49:12Z</dcterms:created>
  <dcterms:modified xsi:type="dcterms:W3CDTF">2018-02-20T15:41:33Z</dcterms:modified>
</cp:coreProperties>
</file>