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p:scale>
          <a:sx n="98" d="100"/>
          <a:sy n="98" d="100"/>
        </p:scale>
        <p:origin x="-426"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38"/>
          <c:y val="3.9441259180315394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846E-2"/>
          <c:y val="0.13137251958734714"/>
          <c:w val="0.57829393225314152"/>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33.799999999999997</c:v>
                </c:pt>
                <c:pt idx="1">
                  <c:v>1.8</c:v>
                </c:pt>
                <c:pt idx="2">
                  <c:v>64.400000000000006</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69"/>
          </c:dPt>
          <c:dPt>
            <c:idx val="2"/>
            <c:bubble3D val="0"/>
            <c:explosion val="34"/>
          </c:dPt>
          <c:dPt>
            <c:idx val="3"/>
            <c:bubble3D val="0"/>
            <c:explosion val="4"/>
          </c:dPt>
          <c:dPt>
            <c:idx val="4"/>
            <c:bubble3D val="0"/>
            <c:explosion val="36"/>
          </c:dPt>
          <c:cat>
            <c:strRef>
              <c:f>Лист1!$A$2:$A$5</c:f>
              <c:strCache>
                <c:ptCount val="4"/>
                <c:pt idx="0">
                  <c:v>НДФЛ</c:v>
                </c:pt>
                <c:pt idx="1">
                  <c:v>Налог на имущество физических лиц</c:v>
                </c:pt>
                <c:pt idx="2">
                  <c:v>Земельный налог</c:v>
                </c:pt>
                <c:pt idx="3">
                  <c:v>Государственная пошлина</c:v>
                </c:pt>
              </c:strCache>
            </c:strRef>
          </c:cat>
          <c:val>
            <c:numRef>
              <c:f>Лист1!$B$2:$B$5</c:f>
              <c:numCache>
                <c:formatCode>General</c:formatCode>
                <c:ptCount val="4"/>
                <c:pt idx="0">
                  <c:v>377.3</c:v>
                </c:pt>
                <c:pt idx="1">
                  <c:v>104.8</c:v>
                </c:pt>
                <c:pt idx="2">
                  <c:v>1814.8</c:v>
                </c:pt>
                <c:pt idx="3">
                  <c:v>1.3</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1.2484371173354308E-2"/>
          <c:y val="0.66799164712778436"/>
          <c:w val="0.92592129516247534"/>
          <c:h val="0.30292900058616645"/>
        </c:manualLayout>
      </c:layout>
      <c:overlay val="0"/>
      <c:txPr>
        <a:bodyPr/>
        <a:lstStyle/>
        <a:p>
          <a:pPr>
            <a:defRPr sz="800"/>
          </a:pPr>
          <a:endParaRPr lang="ru-RU"/>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721"/>
        </c:manualLayout>
      </c:layout>
      <c:pie3DChart>
        <c:varyColors val="1"/>
        <c:ser>
          <c:idx val="0"/>
          <c:order val="0"/>
          <c:tx>
            <c:strRef>
              <c:f>Лист1!$B$1</c:f>
              <c:strCache>
                <c:ptCount val="1"/>
                <c:pt idx="0">
                  <c:v>Структура налоговых доходов</c:v>
                </c:pt>
              </c:strCache>
            </c:strRef>
          </c:tx>
          <c:dLbls>
            <c:dLbl>
              <c:idx val="0"/>
              <c:layout>
                <c:manualLayout>
                  <c:x val="6.8742709244677749E-2"/>
                  <c:y val="-2.6013935758030245E-2"/>
                </c:manualLayout>
              </c:layout>
              <c:showLegendKey val="0"/>
              <c:showVal val="1"/>
              <c:showCatName val="0"/>
              <c:showSerName val="0"/>
              <c:showPercent val="0"/>
              <c:showBubbleSize val="0"/>
            </c:dLbl>
            <c:dLbl>
              <c:idx val="1"/>
              <c:layout>
                <c:manualLayout>
                  <c:x val="-0.24941550402607007"/>
                  <c:y val="2.6660617956029576E-2"/>
                </c:manualLayout>
              </c:layout>
              <c:showLegendKey val="0"/>
              <c:showVal val="1"/>
              <c:showCatName val="0"/>
              <c:showSerName val="0"/>
              <c:showPercent val="0"/>
              <c:showBubbleSize val="0"/>
            </c:dLbl>
            <c:dLbl>
              <c:idx val="2"/>
              <c:layout>
                <c:manualLayout>
                  <c:x val="-5.7229512977544472E-2"/>
                  <c:y val="-1.441976002999625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Лист1!$B$2:$B$4</c:f>
              <c:numCache>
                <c:formatCode>General</c:formatCode>
                <c:ptCount val="3"/>
                <c:pt idx="0">
                  <c:v>78.900000000000006</c:v>
                </c:pt>
                <c:pt idx="1">
                  <c:v>45.9</c:v>
                </c:pt>
                <c:pt idx="2">
                  <c:v>1.3</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16E-2"/>
          <c:y val="0.14326311597303718"/>
          <c:w val="0.88494660600384589"/>
          <c:h val="0.62133148892720813"/>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14E-2"/>
                  <c:y val="-3.3950443694538111E-2"/>
                </c:manualLayout>
              </c:layout>
              <c:showLegendKey val="0"/>
              <c:showVal val="1"/>
              <c:showCatName val="0"/>
              <c:showSerName val="0"/>
              <c:showPercent val="0"/>
              <c:showBubbleSize val="0"/>
            </c:dLbl>
            <c:dLbl>
              <c:idx val="1"/>
              <c:layout>
                <c:manualLayout>
                  <c:x val="0"/>
                  <c:y val="0.33843411420544367"/>
                </c:manualLayout>
              </c:layout>
              <c:showLegendKey val="0"/>
              <c:showVal val="1"/>
              <c:showCatName val="0"/>
              <c:showSerName val="0"/>
              <c:showPercent val="0"/>
              <c:showBubbleSize val="0"/>
            </c:dLbl>
            <c:dLbl>
              <c:idx val="2"/>
              <c:layout>
                <c:manualLayout>
                  <c:x val="-6.417395742198892E-2"/>
                  <c:y val="-9.378483939507562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3056.5</c:v>
                </c:pt>
                <c:pt idx="1">
                  <c:v>69.5</c:v>
                </c:pt>
                <c:pt idx="2">
                  <c:v>1267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4444444444442"/>
          <c:y val="4.071661237785016E-2"/>
          <c:w val="0.43221202854230378"/>
          <c:h val="0.93973941368078173"/>
        </c:manualLayout>
      </c:layout>
      <c:barChart>
        <c:barDir val="bar"/>
        <c:grouping val="clustered"/>
        <c:varyColors val="0"/>
        <c:ser>
          <c:idx val="0"/>
          <c:order val="0"/>
          <c:tx>
            <c:strRef>
              <c:f>'Структура расходов по отраслям'!$B$4</c:f>
              <c:strCache>
                <c:ptCount val="1"/>
                <c:pt idx="0">
                  <c:v>2017</c:v>
                </c:pt>
              </c:strCache>
            </c:strRef>
          </c:tx>
          <c:spPr>
            <a:solidFill>
              <a:srgbClr val="FF0000"/>
            </a:solidFill>
            <a:ln w="11722">
              <a:solidFill>
                <a:srgbClr val="000080"/>
              </a:solidFill>
              <a:prstDash val="solid"/>
            </a:ln>
          </c:spPr>
          <c:invertIfNegative val="0"/>
          <c:dLbls>
            <c:spPr>
              <a:noFill/>
              <a:ln w="23444">
                <a:noFill/>
              </a:ln>
            </c:spPr>
            <c:txPr>
              <a:bodyPr/>
              <a:lstStyle/>
              <a:p>
                <a:pPr>
                  <a:defRPr sz="1661"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'Структура расходов по отраслям'!$A$5:$A$11</c:f>
              <c:strCache>
                <c:ptCount val="7"/>
                <c:pt idx="0">
                  <c:v>Общегосударственные вопросы</c:v>
                </c:pt>
                <c:pt idx="1">
                  <c:v>Национальная оборона</c:v>
                </c:pt>
                <c:pt idx="2">
                  <c:v>Развитие спорта</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3832</c:v>
                </c:pt>
                <c:pt idx="1">
                  <c:v>69.3</c:v>
                </c:pt>
                <c:pt idx="2">
                  <c:v>25</c:v>
                </c:pt>
                <c:pt idx="3">
                  <c:v>311</c:v>
                </c:pt>
                <c:pt idx="4">
                  <c:v>1313</c:v>
                </c:pt>
                <c:pt idx="5">
                  <c:v>1010</c:v>
                </c:pt>
                <c:pt idx="6">
                  <c:v>257</c:v>
                </c:pt>
              </c:numCache>
            </c:numRef>
          </c:val>
        </c:ser>
        <c:dLbls>
          <c:showLegendKey val="0"/>
          <c:showVal val="0"/>
          <c:showCatName val="0"/>
          <c:showSerName val="0"/>
          <c:showPercent val="0"/>
          <c:showBubbleSize val="0"/>
        </c:dLbls>
        <c:gapWidth val="150"/>
        <c:axId val="122476032"/>
        <c:axId val="126557184"/>
      </c:barChart>
      <c:catAx>
        <c:axId val="122476032"/>
        <c:scaling>
          <c:orientation val="minMax"/>
        </c:scaling>
        <c:delete val="0"/>
        <c:axPos val="l"/>
        <c:numFmt formatCode="General" sourceLinked="1"/>
        <c:majorTickMark val="out"/>
        <c:minorTickMark val="none"/>
        <c:tickLblPos val="nextTo"/>
        <c:spPr>
          <a:ln w="2930">
            <a:solidFill>
              <a:srgbClr val="000000"/>
            </a:solidFill>
            <a:prstDash val="solid"/>
          </a:ln>
        </c:spPr>
        <c:txPr>
          <a:bodyPr rot="0" vert="horz"/>
          <a:lstStyle/>
          <a:p>
            <a:pPr>
              <a:defRPr sz="900" b="0" i="0" u="none" strike="noStrike" baseline="0">
                <a:solidFill>
                  <a:srgbClr val="000000"/>
                </a:solidFill>
                <a:latin typeface="Arial Cyr"/>
                <a:ea typeface="Arial Cyr"/>
                <a:cs typeface="Arial Cyr"/>
              </a:defRPr>
            </a:pPr>
            <a:endParaRPr lang="ru-RU"/>
          </a:p>
        </c:txPr>
        <c:crossAx val="126557184"/>
        <c:crosses val="autoZero"/>
        <c:auto val="1"/>
        <c:lblAlgn val="ctr"/>
        <c:lblOffset val="100"/>
        <c:tickLblSkip val="1"/>
        <c:tickMarkSkip val="1"/>
        <c:noMultiLvlLbl val="0"/>
      </c:catAx>
      <c:valAx>
        <c:axId val="126557184"/>
        <c:scaling>
          <c:orientation val="minMax"/>
        </c:scaling>
        <c:delete val="1"/>
        <c:axPos val="b"/>
        <c:majorGridlines>
          <c:spPr>
            <a:ln w="2930">
              <a:solidFill>
                <a:srgbClr val="000000"/>
              </a:solidFill>
              <a:prstDash val="solid"/>
            </a:ln>
          </c:spPr>
        </c:majorGridlines>
        <c:numFmt formatCode="0.0" sourceLinked="1"/>
        <c:majorTickMark val="out"/>
        <c:minorTickMark val="none"/>
        <c:tickLblPos val="nextTo"/>
        <c:crossAx val="122476032"/>
        <c:crosses val="autoZero"/>
        <c:crossBetween val="between"/>
      </c:valAx>
      <c:spPr>
        <a:noFill/>
        <a:ln w="23444">
          <a:noFill/>
        </a:ln>
      </c:spPr>
    </c:plotArea>
    <c:plotVisOnly val="1"/>
    <c:dispBlanksAs val="gap"/>
    <c:showDLblsOverMax val="0"/>
  </c:chart>
  <c:spPr>
    <a:gradFill rotWithShape="0">
      <a:gsLst>
        <a:gs pos="0">
          <a:srgbClr xmlns:mc="http://schemas.openxmlformats.org/markup-compatibility/2006" xmlns:a14="http://schemas.microsoft.com/office/drawing/2010/main" val="FFCC99" mc:Ignorable="a14" a14:legacySpreadsheetColorIndex="47"/>
        </a:gs>
        <a:gs pos="100000">
          <a:srgbClr xmlns:mc="http://schemas.openxmlformats.org/markup-compatibility/2006" xmlns:a14="http://schemas.microsoft.com/office/drawing/2010/main" val="FFFFFF" mc:Ignorable="a14" a14:legacySpreadsheetColorIndex="47">
            <a:gamma/>
            <a:tint val="34510"/>
            <a:invGamma/>
          </a:srgbClr>
        </a:gs>
      </a:gsLst>
      <a:lin ang="5400000" scaled="1"/>
    </a:gradFill>
    <a:ln w="2930">
      <a:solidFill>
        <a:srgbClr val="000000"/>
      </a:solidFill>
      <a:prstDash val="solid"/>
    </a:ln>
  </c:spPr>
  <c:txPr>
    <a:bodyPr/>
    <a:lstStyle/>
    <a:p>
      <a:pPr>
        <a:defRPr sz="1661" b="0" i="0" u="none" strike="noStrike" baseline="0">
          <a:solidFill>
            <a:srgbClr val="000000"/>
          </a:solidFill>
          <a:latin typeface="Arial Cyr"/>
          <a:ea typeface="Arial Cyr"/>
          <a:cs typeface="Arial Cy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15.02.2017</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15.02.2017</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15.02.2017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15.02.2017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15.02.2017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15.02.2017</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15.02.2017</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15.02.2017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15.02.2017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15.02.2017</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15.02.2017</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15.02.2017</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15.02.2017</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15.02.2017</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15.02.2017</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15.02.2017</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image" Target="../media/image19.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О БЮДЖЕТЕ АНДРЕЕВСКОГО СЕЛЬСКОГО ПОСЕЛЕНИЯ ДУБОВСКОГО РАЙОНА НА 2017 ГОД И НА ПЛАНОВЫЙ ПЕРИОД 2018 И 2019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АНДРЕЕВСКОГО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бюджета по отраслям в </a:t>
              </a:r>
              <a:r>
                <a:rPr lang="ru-RU" sz="2400" dirty="0" smtClean="0"/>
                <a:t>2017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1586810656"/>
              </p:ext>
            </p:extLst>
          </p:nvPr>
        </p:nvGraphicFramePr>
        <p:xfrm>
          <a:off x="446337" y="1175544"/>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бюджета 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Андреевском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«Андреевский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4855277" y="1166813"/>
            <a:ext cx="3362511" cy="2549525"/>
          </a:xfrm>
          <a:noFill/>
          <a:ln>
            <a:solidFill>
              <a:srgbClr val="FFC000"/>
            </a:solidFill>
          </a:ln>
        </p:spPr>
      </p:pic>
      <p:graphicFrame>
        <p:nvGraphicFramePr>
          <p:cNvPr id="30752" name="Object 32"/>
          <p:cNvGraphicFramePr>
            <a:graphicFrameLocks noGrp="1" noChangeAspect="1"/>
          </p:cNvGraphicFramePr>
          <p:nvPr>
            <p:ph sz="quarter" idx="4294967295"/>
            <p:extLst>
              <p:ext uri="{D42A27DB-BD31-4B8C-83A1-F6EECF244321}">
                <p14:modId xmlns:p14="http://schemas.microsoft.com/office/powerpoint/2010/main" val="4211458719"/>
              </p:ext>
            </p:extLst>
          </p:nvPr>
        </p:nvGraphicFramePr>
        <p:xfrm>
          <a:off x="1273175" y="4179888"/>
          <a:ext cx="7461250" cy="1789112"/>
        </p:xfrm>
        <a:graphic>
          <a:graphicData uri="http://schemas.openxmlformats.org/presentationml/2006/ole">
            <mc:AlternateContent xmlns:mc="http://schemas.openxmlformats.org/markup-compatibility/2006">
              <mc:Choice xmlns:v="urn:schemas-microsoft-com:vml" Requires="v">
                <p:oleObj spid="_x0000_s30778" name="Лист" r:id="rId6" imgW="4886206" imgH="1171516" progId="Excel.Sheet.8">
                  <p:embed/>
                </p:oleObj>
              </mc:Choice>
              <mc:Fallback>
                <p:oleObj name="Лист" r:id="rId6" imgW="4886206" imgH="1171516" progId="Excel.Sheet.8">
                  <p:embed/>
                  <p:pic>
                    <p:nvPicPr>
                      <p:cNvPr id="0" name="Object 32"/>
                      <p:cNvPicPr>
                        <a:picLocks noChangeAspect="1" noChangeArrowheads="1"/>
                      </p:cNvPicPr>
                      <p:nvPr/>
                    </p:nvPicPr>
                    <p:blipFill>
                      <a:blip r:embed="rId7"/>
                      <a:srcRect/>
                      <a:stretch>
                        <a:fillRect/>
                      </a:stretch>
                    </p:blipFill>
                    <p:spPr bwMode="auto">
                      <a:xfrm>
                        <a:off x="1273175" y="4179888"/>
                        <a:ext cx="7461250" cy="178911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Проект бюджета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2017 год - очередной финансовый год,  2018-2019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бюджета</a:t>
              </a:r>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val="2404500736"/>
              </p:ext>
            </p:extLst>
          </p:nvPr>
        </p:nvGraphicFramePr>
        <p:xfrm>
          <a:off x="320675" y="982663"/>
          <a:ext cx="8939213" cy="5967412"/>
        </p:xfrm>
        <a:graphic>
          <a:graphicData uri="http://schemas.openxmlformats.org/presentationml/2006/ole">
            <mc:AlternateContent xmlns:mc="http://schemas.openxmlformats.org/markup-compatibility/2006">
              <mc:Choice xmlns:v="urn:schemas-microsoft-com:vml" Requires="v">
                <p:oleObj spid="_x0000_s2083" name="Лист" r:id="rId5" imgW="5096039" imgH="3295633" progId="Excel.Sheet.8">
                  <p:embed/>
                </p:oleObj>
              </mc:Choice>
              <mc:Fallback>
                <p:oleObj name="Лист" r:id="rId5" imgW="5096039" imgH="3295633" progId="Excel.Sheet.8">
                  <p:embed/>
                  <p:pic>
                    <p:nvPicPr>
                      <p:cNvPr id="0" name="Object 15"/>
                      <p:cNvPicPr>
                        <a:picLocks noChangeAspect="1" noChangeArrowheads="1"/>
                      </p:cNvPicPr>
                      <p:nvPr/>
                    </p:nvPicPr>
                    <p:blipFill>
                      <a:blip r:embed="rId6"/>
                      <a:srcRect/>
                      <a:stretch>
                        <a:fillRect/>
                      </a:stretch>
                    </p:blipFill>
                    <p:spPr bwMode="auto">
                      <a:xfrm>
                        <a:off x="320675" y="982663"/>
                        <a:ext cx="8939213" cy="596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692343679"/>
              </p:ext>
            </p:extLst>
          </p:nvPr>
        </p:nvGraphicFramePr>
        <p:xfrm>
          <a:off x="179512" y="1052736"/>
          <a:ext cx="8713788" cy="5112568"/>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2298,2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2314,9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2331,7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4393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3719,2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3696,3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6817,3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6117,6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6114,8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2298,2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2314,9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2331,7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377,3</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403,9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26761835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007118240"/>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240938887"/>
              </p:ext>
            </p:extLst>
          </p:nvPr>
        </p:nvGraphicFramePr>
        <p:xfrm>
          <a:off x="179388" y="1196975"/>
          <a:ext cx="8799512" cy="4790124"/>
        </p:xfrm>
        <a:graphic>
          <a:graphicData uri="http://schemas.openxmlformats.org/drawingml/2006/table">
            <a:tbl>
              <a:tblPr/>
              <a:tblGrid>
                <a:gridCol w="2433637"/>
                <a:gridCol w="923925"/>
                <a:gridCol w="782638"/>
                <a:gridCol w="854075"/>
                <a:gridCol w="923925"/>
                <a:gridCol w="2881312"/>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4393,0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3719,2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3696,3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3056,5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2359,8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766394967"/>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607571239"/>
              </p:ext>
            </p:extLst>
          </p:nvPr>
        </p:nvGraphicFramePr>
        <p:xfrm>
          <a:off x="6228184" y="4224338"/>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расходов 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2017 </a:t>
            </a:r>
            <a:r>
              <a:rPr lang="ru-RU" sz="1600" dirty="0">
                <a:latin typeface="Arial" charset="0"/>
              </a:rPr>
              <a:t>год </a:t>
            </a:r>
            <a:r>
              <a:rPr lang="ru-RU" sz="1600" dirty="0" smtClean="0">
                <a:latin typeface="Arial" charset="0"/>
              </a:rPr>
              <a:t>– </a:t>
            </a:r>
            <a:r>
              <a:rPr lang="ru-RU" sz="1600" dirty="0" smtClean="0">
                <a:latin typeface="Arial" charset="0"/>
              </a:rPr>
              <a:t>2953,1</a:t>
            </a:r>
            <a:endParaRPr lang="ru-RU" sz="1600" dirty="0">
              <a:latin typeface="Arial" charset="0"/>
            </a:endParaRPr>
          </a:p>
          <a:p>
            <a:pPr algn="ctr"/>
            <a:r>
              <a:rPr lang="ru-RU" sz="1600" dirty="0" smtClean="0">
                <a:latin typeface="Arial" charset="0"/>
              </a:rPr>
              <a:t>2018 </a:t>
            </a:r>
            <a:r>
              <a:rPr lang="ru-RU" sz="1600" dirty="0">
                <a:latin typeface="Arial" charset="0"/>
              </a:rPr>
              <a:t>год </a:t>
            </a:r>
            <a:r>
              <a:rPr lang="ru-RU" sz="1600" dirty="0" smtClean="0">
                <a:latin typeface="Arial" charset="0"/>
              </a:rPr>
              <a:t>– </a:t>
            </a:r>
            <a:r>
              <a:rPr lang="ru-RU" sz="1600" dirty="0" smtClean="0">
                <a:latin typeface="Arial" charset="0"/>
              </a:rPr>
              <a:t>2646,6</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2646,6</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2017 </a:t>
            </a:r>
            <a:r>
              <a:rPr lang="ru-RU" sz="1600" dirty="0">
                <a:latin typeface="Arial" charset="0"/>
              </a:rPr>
              <a:t>год </a:t>
            </a:r>
            <a:r>
              <a:rPr lang="ru-RU" sz="1600" dirty="0" smtClean="0">
                <a:latin typeface="Arial" charset="0"/>
              </a:rPr>
              <a:t>– </a:t>
            </a:r>
            <a:r>
              <a:rPr lang="ru-RU" sz="1600" dirty="0" smtClean="0">
                <a:latin typeface="Arial" charset="0"/>
              </a:rPr>
              <a:t>3864,2</a:t>
            </a:r>
            <a:endParaRPr lang="ru-RU" sz="1600" dirty="0">
              <a:latin typeface="Arial" charset="0"/>
            </a:endParaRPr>
          </a:p>
          <a:p>
            <a:pPr algn="ctr"/>
            <a:r>
              <a:rPr lang="ru-RU" sz="1600" dirty="0" smtClean="0">
                <a:latin typeface="Arial" charset="0"/>
              </a:rPr>
              <a:t>2018 </a:t>
            </a:r>
            <a:r>
              <a:rPr lang="ru-RU" sz="1600" dirty="0">
                <a:latin typeface="Arial" charset="0"/>
              </a:rPr>
              <a:t>год </a:t>
            </a:r>
            <a:r>
              <a:rPr lang="ru-RU" sz="1600" dirty="0" smtClean="0">
                <a:latin typeface="Arial" charset="0"/>
              </a:rPr>
              <a:t>– 3471,0</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3468,2</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3 </a:t>
            </a:r>
            <a:r>
              <a:rPr lang="ru-RU" sz="1600" dirty="0">
                <a:latin typeface="Arial" charset="0"/>
              </a:rPr>
              <a:t>программы,</a:t>
            </a:r>
          </a:p>
          <a:p>
            <a:pPr algn="ctr"/>
            <a:r>
              <a:rPr lang="ru-RU" sz="1600" dirty="0" smtClean="0">
                <a:latin typeface="Arial" charset="0"/>
              </a:rPr>
              <a:t>165,1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15,0</a:t>
            </a:r>
            <a:r>
              <a:rPr lang="ru-RU" sz="1600" dirty="0" smtClean="0">
                <a:latin typeface="Arial" charset="0"/>
              </a:rPr>
              <a:t>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1010,0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2017 </a:t>
            </a:r>
            <a:r>
              <a:rPr lang="ru-RU" sz="1600" dirty="0">
                <a:latin typeface="Arial" charset="0"/>
              </a:rPr>
              <a:t>год </a:t>
            </a:r>
            <a:r>
              <a:rPr lang="ru-RU" sz="1600" dirty="0" smtClean="0">
                <a:latin typeface="Arial" charset="0"/>
              </a:rPr>
              <a:t>– 2 программы,</a:t>
            </a:r>
            <a:endParaRPr lang="ru-RU" sz="1600" dirty="0">
              <a:latin typeface="Arial" charset="0"/>
            </a:endParaRPr>
          </a:p>
          <a:p>
            <a:pPr algn="ctr"/>
            <a:r>
              <a:rPr lang="ru-RU" sz="1600" dirty="0" smtClean="0">
                <a:latin typeface="Arial" charset="0"/>
              </a:rPr>
              <a:t>1763,0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3530</TotalTime>
  <Words>702</Words>
  <Application>Microsoft Office PowerPoint</Application>
  <PresentationFormat>Экран (4:3)</PresentationFormat>
  <Paragraphs>184</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11</vt:i4>
      </vt:variant>
    </vt:vector>
  </HeadingPairs>
  <TitlesOfParts>
    <vt:vector size="14" baseType="lpstr">
      <vt:lpstr>Апекс</vt:lpstr>
      <vt:lpstr>Лист</vt:lpstr>
      <vt:lpstr>Microsoft Excel 97-2003 Worksheet</vt:lpstr>
      <vt:lpstr>О БЮДЖЕТЕ АНДРЕЕВСКОГО СЕЛЬСКОГО ПОСЕЛЕНИЯ ДУБОВСКОГО РАЙОНА НА 2017 ГОД И НА ПЛАНОВЫЙ ПЕРИОД 2018 И 2019 ГОДОВ</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777</cp:lastModifiedBy>
  <cp:revision>201</cp:revision>
  <dcterms:created xsi:type="dcterms:W3CDTF">2013-11-12T07:49:12Z</dcterms:created>
  <dcterms:modified xsi:type="dcterms:W3CDTF">2017-02-15T09:19:27Z</dcterms:modified>
</cp:coreProperties>
</file>