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98" d="100"/>
          <a:sy n="98" d="100"/>
        </p:scale>
        <p:origin x="-41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38"/>
          <c:y val="3.9441259180315394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846E-2"/>
          <c:y val="0.13137251958734714"/>
          <c:w val="0.57829393225314152"/>
          <c:h val="0.79631850524874137"/>
        </c:manualLayout>
      </c:layout>
      <c:pie3DChart>
        <c:varyColors val="1"/>
        <c:ser>
          <c:idx val="0"/>
          <c:order val="0"/>
          <c:tx>
            <c:strRef>
              <c:f>Лист1!$B$1</c:f>
              <c:strCache>
                <c:ptCount val="1"/>
                <c:pt idx="0">
                  <c:v>Структура доходов бюджета</c:v>
                </c:pt>
              </c:strCache>
            </c:strRef>
          </c:tx>
          <c:dLbls>
            <c:showLegendKey val="0"/>
            <c:showVal val="1"/>
            <c:showCatName val="0"/>
            <c:showSerName val="0"/>
            <c:showPercent val="0"/>
            <c:showBubbleSize val="0"/>
            <c:showLeaderLines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5.4</c:v>
                </c:pt>
                <c:pt idx="1">
                  <c:v>0.3</c:v>
                </c:pt>
                <c:pt idx="2">
                  <c:v>94.3</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dPt>
          <c:dPt>
            <c:idx val="1"/>
            <c:bubble3D val="0"/>
            <c:explosion val="4"/>
          </c:dPt>
          <c:dPt>
            <c:idx val="2"/>
            <c:bubble3D val="0"/>
            <c:explosion val="28"/>
          </c:dPt>
          <c:dPt>
            <c:idx val="3"/>
            <c:bubble3D val="0"/>
          </c:dPt>
          <c:dPt>
            <c:idx val="4"/>
            <c:bubble3D val="0"/>
          </c:dPt>
          <c:dLbls>
            <c:showLegendKey val="0"/>
            <c:showVal val="1"/>
            <c:showCatName val="0"/>
            <c:showSerName val="0"/>
            <c:showPercent val="0"/>
            <c:showBubbleSize val="0"/>
            <c:showLeaderLines val="1"/>
          </c:dLbls>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586</c:v>
                </c:pt>
                <c:pt idx="1">
                  <c:v>114</c:v>
                </c:pt>
                <c:pt idx="2">
                  <c:v>1578</c:v>
                </c:pt>
                <c:pt idx="3">
                  <c:v>1.4</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1.2484371173354308E-2"/>
          <c:y val="0.66799164712778436"/>
          <c:w val="0.92592129516247534"/>
          <c:h val="0.30292900058616645"/>
        </c:manualLayout>
      </c:layout>
      <c:overlay val="0"/>
      <c:txPr>
        <a:bodyPr/>
        <a:lstStyle/>
        <a:p>
          <a:pPr>
            <a:defRPr sz="800"/>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721"/>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49E-2"/>
                  <c:y val="-2.6013935758030245E-2"/>
                </c:manualLayout>
              </c:layout>
              <c:showLegendKey val="0"/>
              <c:showVal val="1"/>
              <c:showCatName val="0"/>
              <c:showSerName val="0"/>
              <c:showPercent val="0"/>
              <c:showBubbleSize val="0"/>
            </c:dLbl>
            <c:dLbl>
              <c:idx val="1"/>
              <c:layout>
                <c:manualLayout>
                  <c:x val="-0.24941550402607007"/>
                  <c:y val="2.6660617956029576E-2"/>
                </c:manualLayout>
              </c:layout>
              <c:showLegendKey val="0"/>
              <c:showVal val="1"/>
              <c:showCatName val="0"/>
              <c:showSerName val="0"/>
              <c:showPercent val="0"/>
              <c:showBubbleSize val="0"/>
            </c:dLbl>
            <c:dLbl>
              <c:idx val="2"/>
              <c:layout>
                <c:manualLayout>
                  <c:x val="-5.7229512977544472E-2"/>
                  <c:y val="-1.441976002999625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82.1</c:v>
                </c:pt>
                <c:pt idx="1">
                  <c:v>47.7</c:v>
                </c:pt>
                <c:pt idx="2">
                  <c:v>3.5</c:v>
                </c:pt>
                <c:pt idx="3">
                  <c:v>6.8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3375591986448465E-2"/>
          <c:y val="0.2547080348550485"/>
          <c:w val="0.88494660600384589"/>
          <c:h val="0.62133148892720813"/>
        </c:manualLayout>
      </c:layout>
      <c:pie3DChart>
        <c:varyColors val="1"/>
        <c:ser>
          <c:idx val="0"/>
          <c:order val="0"/>
          <c:tx>
            <c:strRef>
              <c:f>Лист1!$B$1</c:f>
              <c:strCache>
                <c:ptCount val="1"/>
                <c:pt idx="0">
                  <c:v>Структура налоговых доходов</c:v>
                </c:pt>
              </c:strCache>
            </c:strRef>
          </c:tx>
          <c:dPt>
            <c:idx val="2"/>
            <c:bubble3D val="0"/>
            <c:explosion val="11"/>
          </c:dPt>
          <c:dLbls>
            <c:dLbl>
              <c:idx val="0"/>
              <c:layout>
                <c:manualLayout>
                  <c:x val="-7.9215017040946592E-2"/>
                  <c:y val="-1.1661640433728315E-2"/>
                </c:manualLayout>
              </c:layout>
              <c:showLegendKey val="0"/>
              <c:showVal val="1"/>
              <c:showCatName val="0"/>
              <c:showSerName val="0"/>
              <c:showPercent val="0"/>
              <c:showBubbleSize val="0"/>
            </c:dLbl>
            <c:dLbl>
              <c:idx val="1"/>
              <c:layout>
                <c:manualLayout>
                  <c:x val="3.112677525908043E-2"/>
                  <c:y val="7.8395778549344347E-2"/>
                </c:manualLayout>
              </c:layout>
              <c:showLegendKey val="0"/>
              <c:showVal val="1"/>
              <c:showCatName val="0"/>
              <c:showSerName val="0"/>
              <c:showPercent val="0"/>
              <c:showBubbleSize val="0"/>
            </c:dLbl>
            <c:dLbl>
              <c:idx val="2"/>
              <c:layout>
                <c:manualLayout>
                  <c:x val="-6.417395742198892E-2"/>
                  <c:y val="-9.37848393950756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2018</c:v>
                </c:pt>
              </c:strCache>
            </c:strRef>
          </c:tx>
          <c:explosion val="25"/>
          <c:dLbls>
            <c:showLegendKey val="0"/>
            <c:showVal val="0"/>
            <c:showCatName val="0"/>
            <c:showSerName val="0"/>
            <c:showPercent val="1"/>
            <c:showBubbleSize val="0"/>
            <c:showLeaderLines val="1"/>
          </c:dLbls>
          <c:cat>
            <c:strRef>
              <c:f>'Структура расходов по отраслям'!$A$5:$A$11</c:f>
              <c:strCache>
                <c:ptCount val="7"/>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3726.8</c:v>
                </c:pt>
                <c:pt idx="1">
                  <c:v>75.8</c:v>
                </c:pt>
                <c:pt idx="2">
                  <c:v>6</c:v>
                </c:pt>
                <c:pt idx="3">
                  <c:v>132.6</c:v>
                </c:pt>
                <c:pt idx="4">
                  <c:v>36968.5</c:v>
                </c:pt>
                <c:pt idx="5">
                  <c:v>1386.8</c:v>
                </c:pt>
                <c:pt idx="6">
                  <c:v>279</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20.02.2018</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20.02.2018</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20.02.2018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20.02.2018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20.02.2018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20.02.2018</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20.02.2018</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20.02.2018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20.02.2018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20.02.2018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20.02.2018</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20.02.2018</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20.02.2018</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20.02.2018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20.02.2018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20.02.2018</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19.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a:t>
            </a:r>
            <a:r>
              <a:rPr lang="ru-RU" sz="2800" dirty="0" smtClean="0">
                <a:solidFill>
                  <a:schemeClr val="accent1">
                    <a:lumMod val="50000"/>
                  </a:schemeClr>
                </a:solidFill>
                <a:effectLst/>
              </a:rPr>
              <a:t>2018 </a:t>
            </a:r>
            <a:r>
              <a:rPr lang="ru-RU" sz="2800" dirty="0" smtClean="0">
                <a:solidFill>
                  <a:schemeClr val="accent1">
                    <a:lumMod val="50000"/>
                  </a:schemeClr>
                </a:solidFill>
                <a:effectLst/>
              </a:rPr>
              <a:t>ГОД И НА ПЛАНОВЫЙ ПЕРИОД </a:t>
            </a:r>
            <a:r>
              <a:rPr lang="ru-RU" sz="2800" dirty="0" smtClean="0">
                <a:solidFill>
                  <a:schemeClr val="accent1">
                    <a:lumMod val="50000"/>
                  </a:schemeClr>
                </a:solidFill>
                <a:effectLst/>
              </a:rPr>
              <a:t>2019 </a:t>
            </a:r>
            <a:r>
              <a:rPr lang="ru-RU" sz="2800" dirty="0" smtClean="0">
                <a:solidFill>
                  <a:schemeClr val="accent1">
                    <a:lumMod val="50000"/>
                  </a:schemeClr>
                </a:solidFill>
                <a:effectLst/>
              </a:rPr>
              <a:t>И </a:t>
            </a:r>
            <a:r>
              <a:rPr lang="ru-RU" sz="2800" dirty="0" smtClean="0">
                <a:solidFill>
                  <a:schemeClr val="accent1">
                    <a:lumMod val="50000"/>
                  </a:schemeClr>
                </a:solidFill>
                <a:effectLst/>
              </a:rPr>
              <a:t>2020 </a:t>
            </a:r>
            <a:r>
              <a:rPr lang="ru-RU" sz="2800" dirty="0" smtClean="0">
                <a:solidFill>
                  <a:schemeClr val="accent1">
                    <a:lumMod val="50000"/>
                  </a:schemeClr>
                </a:solidFill>
                <a:effectLst/>
              </a:rPr>
              <a:t>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АНДРЕЕВСКОГО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бюджета по отраслям в </a:t>
              </a:r>
              <a:r>
                <a:rPr lang="ru-RU" sz="2400" dirty="0" smtClean="0"/>
                <a:t>2018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2088744154"/>
              </p:ext>
            </p:extLst>
          </p:nvPr>
        </p:nvGraphicFramePr>
        <p:xfrm>
          <a:off x="505549" y="1196752"/>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683568" y="1353768"/>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Андреевском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«Андреевский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val="3180296445"/>
              </p:ext>
            </p:extLst>
          </p:nvPr>
        </p:nvGraphicFramePr>
        <p:xfrm>
          <a:off x="1290638" y="4243388"/>
          <a:ext cx="7396162" cy="1744662"/>
        </p:xfrm>
        <a:graphic>
          <a:graphicData uri="http://schemas.openxmlformats.org/presentationml/2006/ole">
            <mc:AlternateContent xmlns:mc="http://schemas.openxmlformats.org/markup-compatibility/2006">
              <mc:Choice xmlns:v="urn:schemas-microsoft-com:vml" Requires="v">
                <p:oleObj spid="_x0000_s30783" name="Лист" r:id="rId6" imgW="4886206" imgH="1152370" progId="Excel.Sheet.8">
                  <p:embed/>
                </p:oleObj>
              </mc:Choice>
              <mc:Fallback>
                <p:oleObj name="Лист" r:id="rId6" imgW="4886206" imgH="1152370" progId="Excel.Sheet.8">
                  <p:embed/>
                  <p:pic>
                    <p:nvPicPr>
                      <p:cNvPr id="0" name="Object 32"/>
                      <p:cNvPicPr>
                        <a:picLocks noChangeAspect="1" noChangeArrowheads="1"/>
                      </p:cNvPicPr>
                      <p:nvPr/>
                    </p:nvPicPr>
                    <p:blipFill>
                      <a:blip r:embed="rId7"/>
                      <a:srcRect/>
                      <a:stretch>
                        <a:fillRect/>
                      </a:stretch>
                    </p:blipFill>
                    <p:spPr bwMode="auto">
                      <a:xfrm>
                        <a:off x="1290638" y="4243388"/>
                        <a:ext cx="7396162" cy="174466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a:t>
            </a:r>
            <a:r>
              <a:rPr lang="ru-RU" sz="2000" dirty="0" smtClean="0">
                <a:latin typeface="Times New Roman" pitchFamily="18" charset="0"/>
              </a:rPr>
              <a:t>2018 </a:t>
            </a:r>
            <a:r>
              <a:rPr lang="ru-RU" sz="2000" dirty="0" smtClean="0">
                <a:latin typeface="Times New Roman" pitchFamily="18" charset="0"/>
              </a:rPr>
              <a:t>год - очередной финансовый год,  </a:t>
            </a:r>
            <a:r>
              <a:rPr lang="ru-RU" sz="2000" dirty="0" smtClean="0">
                <a:latin typeface="Times New Roman" pitchFamily="18" charset="0"/>
              </a:rPr>
              <a:t>2019-2020 </a:t>
            </a:r>
            <a:r>
              <a:rPr lang="ru-RU" sz="2000" dirty="0" smtClean="0">
                <a:latin typeface="Times New Roman" pitchFamily="18" charset="0"/>
              </a:rPr>
              <a:t>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2705819298"/>
              </p:ext>
            </p:extLst>
          </p:nvPr>
        </p:nvGraphicFramePr>
        <p:xfrm>
          <a:off x="247650" y="1239838"/>
          <a:ext cx="8351838" cy="4924425"/>
        </p:xfrm>
        <a:graphic>
          <a:graphicData uri="http://schemas.openxmlformats.org/presentationml/2006/ole">
            <mc:AlternateContent xmlns:mc="http://schemas.openxmlformats.org/markup-compatibility/2006">
              <mc:Choice xmlns:v="urn:schemas-microsoft-com:vml" Requires="v">
                <p:oleObj spid="_x0000_s2091" name="Лист" r:id="rId4" imgW="5705639" imgH="3257702" progId="Excel.Sheet.8">
                  <p:embed/>
                </p:oleObj>
              </mc:Choice>
              <mc:Fallback>
                <p:oleObj name="Лист" r:id="rId4" imgW="5705639" imgH="3257702" progId="Excel.Sheet.8">
                  <p:embed/>
                  <p:pic>
                    <p:nvPicPr>
                      <p:cNvPr id="0" name="Object 15"/>
                      <p:cNvPicPr>
                        <a:picLocks noChangeAspect="1" noChangeArrowheads="1"/>
                      </p:cNvPicPr>
                      <p:nvPr/>
                    </p:nvPicPr>
                    <p:blipFill>
                      <a:blip r:embed="rId5"/>
                      <a:srcRect/>
                      <a:stretch>
                        <a:fillRect/>
                      </a:stretch>
                    </p:blipFill>
                    <p:spPr bwMode="auto">
                      <a:xfrm>
                        <a:off x="247650" y="1239838"/>
                        <a:ext cx="8351838" cy="4924425"/>
                      </a:xfrm>
                      <a:prstGeom prst="rect">
                        <a:avLst/>
                      </a:prstGeom>
                      <a:noFill/>
                      <a:ln>
                        <a:noFill/>
                      </a:ln>
                      <a:effectLs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1862146048"/>
              </p:ext>
            </p:extLst>
          </p:nvPr>
        </p:nvGraphicFramePr>
        <p:xfrm>
          <a:off x="179512" y="1052736"/>
          <a:ext cx="8713788" cy="5112568"/>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2279,4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2336,8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2375,8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145,8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39709,0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94,3%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3339,2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3269,8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42128,5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5821,8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5797,1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2279,4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2375,8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586,0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114,0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1578,0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1597,0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995634342"/>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838120751"/>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2478496252"/>
              </p:ext>
            </p:extLst>
          </p:nvPr>
        </p:nvGraphicFramePr>
        <p:xfrm>
          <a:off x="179388" y="1196975"/>
          <a:ext cx="8799512" cy="5430204"/>
        </p:xfrm>
        <a:graphic>
          <a:graphicData uri="http://schemas.openxmlformats.org/drawingml/2006/table">
            <a:tbl>
              <a:tblPr/>
              <a:tblGrid>
                <a:gridCol w="2433637"/>
                <a:gridCol w="923925"/>
                <a:gridCol w="782638"/>
                <a:gridCol w="854075"/>
                <a:gridCol w="923925"/>
                <a:gridCol w="2881312"/>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3,7</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47,7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49,6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39709,0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3339,2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3269,8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3258,4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2123,8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36374,6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902,6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727174093"/>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168895541"/>
              </p:ext>
            </p:extLst>
          </p:nvPr>
        </p:nvGraphicFramePr>
        <p:xfrm>
          <a:off x="6156176" y="4869160"/>
          <a:ext cx="2856062" cy="170936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38813,3</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2112,9</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2266,3</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3762,2</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3708,9</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3530,8</a:t>
            </a:r>
            <a:endParaRPr lang="ru-RU" sz="1600" dirty="0">
              <a:latin typeface="Arial" charset="0"/>
            </a:endParaRPr>
          </a:p>
        </p:txBody>
      </p:sp>
      <p:sp>
        <p:nvSpPr>
          <p:cNvPr id="26634" name="AutoShape 10"/>
          <p:cNvSpPr>
            <a:spLocks noChangeArrowheads="1"/>
          </p:cNvSpPr>
          <p:nvPr/>
        </p:nvSpPr>
        <p:spPr bwMode="auto">
          <a:xfrm rot="5400000">
            <a:off x="7134226" y="4460236"/>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1 программа,</a:t>
            </a:r>
            <a:endParaRPr lang="ru-RU" sz="1600" dirty="0">
              <a:latin typeface="Arial" charset="0"/>
            </a:endParaRPr>
          </a:p>
          <a:p>
            <a:pPr algn="ctr"/>
            <a:r>
              <a:rPr lang="ru-RU" sz="1600" dirty="0" smtClean="0">
                <a:latin typeface="Arial" charset="0"/>
              </a:rPr>
              <a:t>319,3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63,5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1386,8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55776" y="4796868"/>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1735" y="473210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3 </a:t>
            </a:r>
            <a:r>
              <a:rPr lang="ru-RU" sz="1600" dirty="0" smtClean="0">
                <a:latin typeface="Arial" charset="0"/>
              </a:rPr>
              <a:t>программы,</a:t>
            </a:r>
            <a:endParaRPr lang="ru-RU" sz="1600" dirty="0">
              <a:latin typeface="Arial" charset="0"/>
            </a:endParaRPr>
          </a:p>
          <a:p>
            <a:pPr algn="ctr"/>
            <a:r>
              <a:rPr lang="ru-RU" sz="1600" dirty="0" smtClean="0">
                <a:latin typeface="Arial" charset="0"/>
              </a:rPr>
              <a:t>37042,7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3613</TotalTime>
  <Words>720</Words>
  <Application>Microsoft Office PowerPoint</Application>
  <PresentationFormat>Экран (4:3)</PresentationFormat>
  <Paragraphs>190</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Microsoft Excel 97-2003 Worksheet</vt:lpstr>
      <vt:lpstr>О БЮДЖЕТЕ АНДРЕЕВСКОГО СЕЛЬСКОГО ПОСЕЛЕНИЯ ДУБОВСКОГО РАЙОНА НА 2018 ГОД И НА ПЛАНОВЫЙ ПЕРИОД 2019 И 2020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777</cp:lastModifiedBy>
  <cp:revision>212</cp:revision>
  <dcterms:created xsi:type="dcterms:W3CDTF">2013-11-12T07:49:12Z</dcterms:created>
  <dcterms:modified xsi:type="dcterms:W3CDTF">2018-02-20T14:08:40Z</dcterms:modified>
</cp:coreProperties>
</file>