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9"/>
  </p:notesMasterIdLst>
  <p:sldIdLst>
    <p:sldId id="257" r:id="rId2"/>
    <p:sldId id="259" r:id="rId3"/>
    <p:sldId id="261" r:id="rId4"/>
    <p:sldId id="263" r:id="rId5"/>
    <p:sldId id="262" r:id="rId6"/>
    <p:sldId id="265" r:id="rId7"/>
    <p:sldId id="26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5B7F"/>
    <a:srgbClr val="009999"/>
    <a:srgbClr val="33CCCC"/>
    <a:srgbClr val="A1A810"/>
    <a:srgbClr val="FF9933"/>
    <a:srgbClr val="D77D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7030" autoAdjust="0"/>
  </p:normalViewPr>
  <p:slideViewPr>
    <p:cSldViewPr>
      <p:cViewPr varScale="1">
        <p:scale>
          <a:sx n="75" d="100"/>
          <a:sy n="75" d="100"/>
        </p:scale>
        <p:origin x="696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684678219129372E-2"/>
          <c:y val="0.14274382448183542"/>
          <c:w val="0.32435159581551726"/>
          <c:h val="0.5424152737499105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45513841464914068"/>
          <c:y val="0"/>
          <c:w val="0.54486158535085927"/>
          <c:h val="1"/>
        </c:manualLayout>
      </c:layout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4066068682427"/>
          <c:y val="9.9353181321478384E-2"/>
          <c:w val="0.48021832856778096"/>
          <c:h val="0.8170879023392096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руб; %</c:v>
                </c:pt>
              </c:strCache>
            </c:strRef>
          </c:tx>
          <c:explosion val="44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3C11-478D-AC1A-BA33A5720A6F}"/>
              </c:ext>
            </c:extLst>
          </c:dPt>
          <c:dPt>
            <c:idx val="5"/>
            <c:bubble3D val="0"/>
            <c:spPr>
              <a:ln>
                <a:solidFill>
                  <a:schemeClr val="accent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3C11-478D-AC1A-BA33A5720A6F}"/>
              </c:ext>
            </c:extLst>
          </c:dPt>
          <c:dLbls>
            <c:dLbl>
              <c:idx val="0"/>
              <c:layout>
                <c:manualLayout>
                  <c:x val="-0.28223720575790068"/>
                  <c:y val="0.53741096183458337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200" baseline="0"/>
                    </a:pPr>
                    <a:r>
                      <a:rPr lang="en-US" sz="1200" baseline="0" dirty="0" smtClean="0"/>
                      <a:t>729,9</a:t>
                    </a:r>
                  </a:p>
                  <a:p>
                    <a:pPr>
                      <a:defRPr sz="1200" baseline="0"/>
                    </a:pPr>
                    <a:r>
                      <a:rPr lang="en-US" sz="1200" baseline="0" dirty="0" smtClean="0"/>
                      <a:t>23,4%</a:t>
                    </a:r>
                    <a:endParaRPr lang="en-US" sz="1200" baseline="0" dirty="0"/>
                  </a:p>
                </c:rich>
              </c:tx>
              <c:spPr>
                <a:xfrm>
                  <a:off x="771473" y="3497332"/>
                  <a:ext cx="1178147" cy="833519"/>
                </a:xfrm>
                <a:solidFill>
                  <a:prstClr val="white"/>
                </a:solidFill>
                <a:ln w="9525" cap="flat" cmpd="sng" algn="ctr">
                  <a:solidFill>
                    <a:prstClr val="black">
                      <a:lumMod val="65000"/>
                      <a:lumOff val="3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187977"/>
                        <a:gd name="adj2" fmla="val -277269"/>
                      </a:avLst>
                    </a:prstGeom>
                  </c15:spPr>
                  <c15:layout>
                    <c:manualLayout>
                      <c:w val="0.14854550761416371"/>
                      <c:h val="0.1765448532252635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3C11-478D-AC1A-BA33A5720A6F}"/>
                </c:ext>
              </c:extLst>
            </c:dLbl>
            <c:dLbl>
              <c:idx val="1"/>
              <c:layout>
                <c:manualLayout>
                  <c:x val="-7.2055712964354535E-3"/>
                  <c:y val="-8.069828373177719E-3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200" baseline="0"/>
                    </a:pPr>
                    <a:r>
                      <a:rPr lang="en-US" sz="1200" baseline="0" dirty="0" smtClean="0"/>
                      <a:t>12,0</a:t>
                    </a:r>
                  </a:p>
                  <a:p>
                    <a:pPr>
                      <a:defRPr sz="1200" baseline="0"/>
                    </a:pPr>
                    <a:r>
                      <a:rPr lang="en-US" sz="1200" baseline="0" dirty="0" smtClean="0"/>
                      <a:t>0,4%</a:t>
                    </a:r>
                    <a:endParaRPr lang="en-US" sz="1200" baseline="0" dirty="0"/>
                  </a:p>
                </c:rich>
              </c:tx>
              <c:spPr>
                <a:xfrm>
                  <a:off x="3707989" y="1987736"/>
                  <a:ext cx="562829" cy="562222"/>
                </a:xfrm>
                <a:solidFill>
                  <a:prstClr val="white"/>
                </a:solidFill>
                <a:ln w="9525" cap="flat" cmpd="sng" algn="ctr">
                  <a:solidFill>
                    <a:prstClr val="black">
                      <a:lumMod val="65000"/>
                      <a:lumOff val="3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86952"/>
                        <a:gd name="adj2" fmla="val 3038"/>
                      </a:avLst>
                    </a:prstGeom>
                  </c15:spPr>
                  <c15:layout>
                    <c:manualLayout>
                      <c:w val="7.0963699928283455E-2"/>
                      <c:h val="0.1190822847145589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C11-478D-AC1A-BA33A5720A6F}"/>
                </c:ext>
              </c:extLst>
            </c:dLbl>
            <c:dLbl>
              <c:idx val="2"/>
              <c:layout>
                <c:manualLayout>
                  <c:x val="7.4546783202205646E-2"/>
                  <c:y val="-1.5024927805054804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200" baseline="0"/>
                    </a:pPr>
                    <a:r>
                      <a:rPr lang="en-US" sz="1200" baseline="0" dirty="0" smtClean="0"/>
                      <a:t>85,8</a:t>
                    </a:r>
                    <a:r>
                      <a:rPr lang="en-US" sz="1200" baseline="0" dirty="0"/>
                      <a:t>
</a:t>
                    </a:r>
                    <a:r>
                      <a:rPr lang="en-US" sz="1200" baseline="0" dirty="0" smtClean="0"/>
                      <a:t>2,8%</a:t>
                    </a:r>
                    <a:endParaRPr lang="en-US" sz="1200" baseline="0" dirty="0"/>
                  </a:p>
                </c:rich>
              </c:tx>
              <c:spPr>
                <a:xfrm>
                  <a:off x="4426374" y="2065218"/>
                  <a:ext cx="427680" cy="607796"/>
                </a:xfrm>
                <a:solidFill>
                  <a:prstClr val="white"/>
                </a:solidFill>
                <a:ln w="9525" cap="flat" cmpd="sng" algn="ctr">
                  <a:solidFill>
                    <a:prstClr val="black">
                      <a:lumMod val="65000"/>
                      <a:lumOff val="3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81722"/>
                        <a:gd name="adj2" fmla="val 3025"/>
                      </a:avLst>
                    </a:prstGeom>
                  </c15:spPr>
                  <c15:layout>
                    <c:manualLayout>
                      <c:w val="5.3923707110024879E-2"/>
                      <c:h val="0.1287351550106009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3C11-478D-AC1A-BA33A5720A6F}"/>
                </c:ext>
              </c:extLst>
            </c:dLbl>
            <c:dLbl>
              <c:idx val="3"/>
              <c:layout>
                <c:manualLayout>
                  <c:x val="4.95223688046132E-2"/>
                  <c:y val="0.16414952269400948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200" baseline="0"/>
                    </a:pPr>
                    <a:r>
                      <a:rPr lang="en-US" sz="1200" baseline="0" dirty="0" smtClean="0"/>
                      <a:t>194,7 </a:t>
                    </a:r>
                    <a:r>
                      <a:rPr lang="en-US" sz="1200" baseline="0" dirty="0"/>
                      <a:t>
</a:t>
                    </a:r>
                    <a:r>
                      <a:rPr lang="en-US" sz="1200" baseline="0" dirty="0" smtClean="0"/>
                      <a:t>6,3%</a:t>
                    </a:r>
                    <a:endParaRPr lang="en-US" sz="1200" baseline="0" dirty="0"/>
                  </a:p>
                </c:rich>
              </c:tx>
              <c:spPr>
                <a:xfrm>
                  <a:off x="3978872" y="3222682"/>
                  <a:ext cx="794799" cy="734807"/>
                </a:xfrm>
                <a:solidFill>
                  <a:prstClr val="white"/>
                </a:solidFill>
                <a:ln w="9525" cap="flat" cmpd="sng" algn="ctr">
                  <a:solidFill>
                    <a:prstClr val="black">
                      <a:lumMod val="65000"/>
                      <a:lumOff val="3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45140"/>
                        <a:gd name="adj2" fmla="val -90249"/>
                      </a:avLst>
                    </a:prstGeom>
                  </c15:spPr>
                  <c15:layout>
                    <c:manualLayout>
                      <c:w val="0.10021139233994653"/>
                      <c:h val="0.1556371245994208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3C11-478D-AC1A-BA33A5720A6F}"/>
                </c:ext>
              </c:extLst>
            </c:dLbl>
            <c:dLbl>
              <c:idx val="4"/>
              <c:layout>
                <c:manualLayout>
                  <c:x val="-0.1423331130849009"/>
                  <c:y val="-0.11582460986921851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200" baseline="0"/>
                    </a:pPr>
                    <a:r>
                      <a:rPr lang="en-US" sz="1200" baseline="0" dirty="0" smtClean="0"/>
                      <a:t>1812,9</a:t>
                    </a:r>
                    <a:r>
                      <a:rPr lang="en-US" sz="1200" baseline="0" dirty="0"/>
                      <a:t>
</a:t>
                    </a:r>
                    <a:r>
                      <a:rPr lang="en-US" sz="1200" baseline="0" dirty="0" smtClean="0"/>
                      <a:t>58,3%</a:t>
                    </a:r>
                    <a:endParaRPr lang="en-US" sz="1200" baseline="0" dirty="0"/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prstClr val="black">
                      <a:lumMod val="65000"/>
                      <a:lumOff val="35000"/>
                    </a:prstClr>
                  </a:solidFill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/>
                </c:ext>
                <c:ext xmlns:c16="http://schemas.microsoft.com/office/drawing/2014/chart" uri="{C3380CC4-5D6E-409C-BE32-E72D297353CC}">
                  <c16:uniqueId val="{00000004-3C11-478D-AC1A-BA33A5720A6F}"/>
                </c:ext>
              </c:extLst>
            </c:dLbl>
            <c:dLbl>
              <c:idx val="5"/>
              <c:layout>
                <c:manualLayout>
                  <c:x val="-0.12491571288366082"/>
                  <c:y val="1.9520300595811738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400" baseline="0"/>
                    </a:pPr>
                    <a:r>
                      <a:rPr lang="en-US" sz="1200" baseline="0" dirty="0" smtClean="0"/>
                      <a:t>7,4</a:t>
                    </a:r>
                    <a:r>
                      <a:rPr lang="en-US" sz="1200" baseline="0" dirty="0"/>
                      <a:t>
</a:t>
                    </a:r>
                    <a:r>
                      <a:rPr lang="en-US" sz="1200" baseline="0" dirty="0" smtClean="0"/>
                      <a:t>0,2 %</a:t>
                    </a:r>
                    <a:endParaRPr lang="en-US" sz="1200" baseline="0" dirty="0"/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prstClr val="black">
                      <a:lumMod val="65000"/>
                      <a:lumOff val="35000"/>
                    </a:prstClr>
                  </a:solidFill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>
                    <c:manualLayout>
                      <c:w val="8.9960263384314954E-2"/>
                      <c:h val="0.1099904898872977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C11-478D-AC1A-BA33A5720A6F}"/>
                </c:ext>
              </c:extLst>
            </c:dLbl>
            <c:dLbl>
              <c:idx val="6"/>
              <c:layout>
                <c:manualLayout>
                  <c:x val="-0.15873680382847644"/>
                  <c:y val="-0.13534616986294581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200" baseline="0"/>
                    </a:pPr>
                    <a:r>
                      <a:rPr lang="en-US" sz="1200" baseline="0" smtClean="0"/>
                      <a:t>218,6</a:t>
                    </a:r>
                    <a:r>
                      <a:rPr lang="en-US" sz="1200" baseline="0"/>
                      <a:t>
</a:t>
                    </a:r>
                    <a:r>
                      <a:rPr lang="en-US" sz="1200" baseline="0" smtClean="0"/>
                      <a:t>7,0</a:t>
                    </a:r>
                    <a:r>
                      <a:rPr lang="en-US" sz="1200" baseline="0" dirty="0" smtClean="0"/>
                      <a:t>%</a:t>
                    </a:r>
                    <a:endParaRPr lang="en-US" sz="1200" baseline="0" dirty="0"/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prstClr val="black">
                      <a:lumMod val="65000"/>
                      <a:lumOff val="35000"/>
                    </a:prstClr>
                  </a:solidFill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>
                    <c:manualLayout>
                      <c:w val="9.1397872509968198E-2"/>
                      <c:h val="0.1279474465665104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3C11-478D-AC1A-BA33A5720A6F}"/>
                </c:ext>
              </c:extLst>
            </c:dLbl>
            <c:dLbl>
              <c:idx val="7"/>
              <c:layout>
                <c:manualLayout>
                  <c:x val="-3.2025321690573863E-3"/>
                  <c:y val="-0.1183574828066058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200" baseline="0"/>
                    </a:pPr>
                    <a:r>
                      <a:rPr lang="en-US" sz="1200" baseline="0" dirty="0" smtClean="0"/>
                      <a:t>50,4</a:t>
                    </a:r>
                    <a:r>
                      <a:rPr lang="en-US" sz="1200" baseline="0" dirty="0"/>
                      <a:t>
</a:t>
                    </a:r>
                    <a:r>
                      <a:rPr lang="en-US" sz="1200" baseline="0" dirty="0" smtClean="0"/>
                      <a:t>1,6%</a:t>
                    </a:r>
                    <a:endParaRPr lang="en-US" sz="1200" baseline="0" dirty="0"/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prstClr val="black">
                      <a:lumMod val="65000"/>
                      <a:lumOff val="35000"/>
                    </a:prstClr>
                  </a:solidFill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/>
                </c:ext>
                <c:ext xmlns:c16="http://schemas.microsoft.com/office/drawing/2014/chart" uri="{C3380CC4-5D6E-409C-BE32-E72D297353CC}">
                  <c16:uniqueId val="{00000007-3C11-478D-AC1A-BA33A5720A6F}"/>
                </c:ext>
              </c:extLst>
            </c:dLbl>
            <c:dLbl>
              <c:idx val="8"/>
              <c:layout>
                <c:manualLayout>
                  <c:x val="-1.601203042556917E-3"/>
                  <c:y val="0.12911735987410219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200" baseline="0"/>
                    </a:pPr>
                    <a:r>
                      <a:rPr lang="en-US" sz="1200" baseline="0" dirty="0" smtClean="0"/>
                      <a:t>0,2</a:t>
                    </a:r>
                    <a:r>
                      <a:rPr lang="en-US" sz="1200" baseline="0" dirty="0"/>
                      <a:t>
</a:t>
                    </a:r>
                    <a:r>
                      <a:rPr lang="en-US" sz="1200" baseline="0" dirty="0" smtClean="0"/>
                      <a:t>0,0%</a:t>
                    </a:r>
                    <a:endParaRPr lang="en-US" sz="1200" baseline="0" dirty="0"/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prstClr val="black">
                      <a:lumMod val="65000"/>
                      <a:lumOff val="35000"/>
                    </a:prstClr>
                  </a:solidFill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>
                    <c:manualLayout>
                      <c:w val="6.235153615633602E-2"/>
                      <c:h val="0.1853088880369559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3C11-478D-AC1A-BA33A5720A6F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65000"/>
                    <a:lumOff val="35000"/>
                  </a:prstClr>
                </a:solidFill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</c:ext>
            </c:extLst>
          </c:dLbls>
          <c:cat>
            <c:strRef>
              <c:f>Лист1!$A$2:$A$10</c:f>
              <c:strCache>
                <c:ptCount val="9"/>
                <c:pt idx="0">
                  <c:v>НДФЛ</c:v>
                </c:pt>
                <c:pt idx="1">
                  <c:v>штрафы, санкции, возмещение ущерба</c:v>
                </c:pt>
                <c:pt idx="2">
                  <c:v>единый сельскохозяйственный налог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государственная пошлина</c:v>
                </c:pt>
                <c:pt idx="6">
                  <c:v>доходы от продажи материальных и нематериальных активов</c:v>
                </c:pt>
                <c:pt idx="7">
                  <c:v>доходы от использования имущества, находящегося в муниципальной собственности</c:v>
                </c:pt>
                <c:pt idx="8">
                  <c:v>доходы от компенсации затрат государства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729.9</c:v>
                </c:pt>
                <c:pt idx="1">
                  <c:v>12</c:v>
                </c:pt>
                <c:pt idx="2">
                  <c:v>85.8</c:v>
                </c:pt>
                <c:pt idx="3">
                  <c:v>194.7</c:v>
                </c:pt>
                <c:pt idx="4">
                  <c:v>1812.9</c:v>
                </c:pt>
                <c:pt idx="5">
                  <c:v>7.4</c:v>
                </c:pt>
                <c:pt idx="6">
                  <c:v>218.6</c:v>
                </c:pt>
                <c:pt idx="7">
                  <c:v>50.4</c:v>
                </c:pt>
                <c:pt idx="8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C11-478D-AC1A-BA33A5720A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"/>
        <c:holeSize val="16"/>
      </c:doughnutChart>
    </c:plotArea>
    <c:legend>
      <c:legendPos val="r"/>
      <c:layout>
        <c:manualLayout>
          <c:xMode val="edge"/>
          <c:yMode val="edge"/>
          <c:x val="0.67297027545811339"/>
          <c:y val="7.6584789326645877E-2"/>
          <c:w val="0.31902339411924313"/>
          <c:h val="0.59397579898714126"/>
        </c:manualLayout>
      </c:layout>
      <c:overlay val="0"/>
      <c:txPr>
        <a:bodyPr/>
        <a:lstStyle/>
        <a:p>
          <a:pPr rtl="0">
            <a:defRPr sz="11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7884429087038218"/>
          <c:y val="0.13596491228070176"/>
          <c:w val="0.52345909510139133"/>
          <c:h val="0.7901977137726204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explosion val="20"/>
          <c:dPt>
            <c:idx val="0"/>
            <c:bubble3D val="0"/>
            <c:spPr>
              <a:solidFill>
                <a:schemeClr val="bg2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0-66DF-453C-9845-10183E8480F3}"/>
              </c:ext>
            </c:extLst>
          </c:dPt>
          <c:dPt>
            <c:idx val="1"/>
            <c:bubble3D val="0"/>
            <c:spPr>
              <a:solidFill>
                <a:schemeClr val="accent5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66DF-453C-9845-10183E8480F3}"/>
              </c:ext>
            </c:extLst>
          </c:dPt>
          <c:dPt>
            <c:idx val="2"/>
            <c:bubble3D val="0"/>
            <c:spPr>
              <a:solidFill>
                <a:srgbClr val="FF9933"/>
              </a:solidFill>
            </c:spPr>
            <c:extLst>
              <c:ext xmlns:c16="http://schemas.microsoft.com/office/drawing/2014/chart" uri="{C3380CC4-5D6E-409C-BE32-E72D297353CC}">
                <c16:uniqueId val="{00000002-66DF-453C-9845-10183E8480F3}"/>
              </c:ext>
            </c:extLst>
          </c:dPt>
          <c:dPt>
            <c:idx val="4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66DF-453C-9845-10183E8480F3}"/>
              </c:ext>
            </c:extLst>
          </c:dPt>
          <c:dPt>
            <c:idx val="5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4-66DF-453C-9845-10183E8480F3}"/>
              </c:ext>
            </c:extLst>
          </c:dPt>
          <c:dPt>
            <c:idx val="6"/>
            <c:bubble3D val="0"/>
            <c:spPr>
              <a:solidFill>
                <a:srgbClr val="D77DD3"/>
              </a:solidFill>
            </c:spPr>
            <c:extLst>
              <c:ext xmlns:c16="http://schemas.microsoft.com/office/drawing/2014/chart" uri="{C3380CC4-5D6E-409C-BE32-E72D297353CC}">
                <c16:uniqueId val="{00000005-66DF-453C-9845-10183E8480F3}"/>
              </c:ext>
            </c:extLst>
          </c:dPt>
          <c:dLbls>
            <c:dLbl>
              <c:idx val="0"/>
              <c:layout>
                <c:manualLayout>
                  <c:x val="-0.39150818379365326"/>
                  <c:y val="-0.16666666666666666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 smtClean="0"/>
                      <a:t>197,7</a:t>
                    </a:r>
                  </a:p>
                  <a:p>
                    <a:r>
                      <a:rPr lang="en-US" dirty="0" smtClean="0"/>
                      <a:t>2,5%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9650256908516454E-2"/>
                      <c:h val="8.396929824561404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66DF-453C-9845-10183E8480F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6DF-453C-9845-10183E8480F3}"/>
                </c:ext>
              </c:extLst>
            </c:dLbl>
            <c:dLbl>
              <c:idx val="2"/>
              <c:layout>
                <c:manualLayout>
                  <c:x val="5.9561550576930314E-2"/>
                  <c:y val="2.412280701754385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110,8; </a:t>
                    </a:r>
                  </a:p>
                  <a:p>
                    <a:r>
                      <a:rPr lang="en-US" dirty="0" smtClean="0"/>
                      <a:t>1,4%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6DF-453C-9845-10183E8480F3}"/>
                </c:ext>
              </c:extLst>
            </c:dLbl>
            <c:dLbl>
              <c:idx val="3"/>
              <c:layout>
                <c:manualLayout>
                  <c:x val="-6.5372547947505716E-2"/>
                  <c:y val="4.385964912280701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180,9</a:t>
                    </a:r>
                  </a:p>
                  <a:p>
                    <a:r>
                      <a:rPr lang="en-US" dirty="0" smtClean="0"/>
                      <a:t>2,3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66DF-453C-9845-10183E8480F3}"/>
                </c:ext>
              </c:extLst>
            </c:dLbl>
            <c:dLbl>
              <c:idx val="4"/>
              <c:layout>
                <c:manualLayout>
                  <c:x val="4.3581622373363646E-3"/>
                  <c:y val="-1.7543859649122886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 smtClean="0"/>
                      <a:t>166,0</a:t>
                    </a:r>
                  </a:p>
                  <a:p>
                    <a:r>
                      <a:rPr lang="en-US" dirty="0" smtClean="0"/>
                      <a:t>2,1%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652559070542402"/>
                      <c:h val="7.519736842105263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66DF-453C-9845-10183E8480F3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6DF-453C-9845-10183E8480F3}"/>
                </c:ext>
              </c:extLst>
            </c:dLbl>
            <c:dLbl>
              <c:idx val="6"/>
              <c:layout>
                <c:manualLayout>
                  <c:x val="0.35301114122424543"/>
                  <c:y val="0.11622789749965465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 smtClean="0"/>
                      <a:t>5293,2</a:t>
                    </a:r>
                  </a:p>
                  <a:p>
                    <a:r>
                      <a:rPr lang="en-US" dirty="0" smtClean="0"/>
                      <a:t>67,2%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6DF-453C-9845-10183E8480F3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6DF-453C-9845-10183E8480F3}"/>
                </c:ext>
              </c:extLst>
            </c:dLbl>
            <c:dLbl>
              <c:idx val="8"/>
              <c:layout>
                <c:manualLayout>
                  <c:x val="-0.12711300806191386"/>
                  <c:y val="-2.1929824561403508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1931,8</a:t>
                    </a:r>
                  </a:p>
                  <a:p>
                    <a:r>
                      <a:rPr lang="en-US" dirty="0" smtClean="0"/>
                      <a:t>24,5%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1342733771078891E-2"/>
                      <c:h val="6.203947368421052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66DF-453C-9845-10183E8480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социальная политика</c:v>
                </c:pt>
                <c:pt idx="6">
                  <c:v>Культура, кинематография</c:v>
                </c:pt>
                <c:pt idx="7">
                  <c:v>образование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5293.2</c:v>
                </c:pt>
                <c:pt idx="1">
                  <c:v>110.8</c:v>
                </c:pt>
                <c:pt idx="2" formatCode="@">
                  <c:v>0</c:v>
                </c:pt>
                <c:pt idx="3" formatCode="#,##0.00">
                  <c:v>180.9</c:v>
                </c:pt>
                <c:pt idx="4" formatCode="#,##0.00">
                  <c:v>166</c:v>
                </c:pt>
                <c:pt idx="5" formatCode="#,##0.00">
                  <c:v>197.7</c:v>
                </c:pt>
                <c:pt idx="6" formatCode="#,##0.00">
                  <c:v>1931.8</c:v>
                </c:pt>
                <c:pt idx="7" formatCode="General">
                  <c:v>0</c:v>
                </c:pt>
                <c:pt idx="8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66DF-453C-9845-10183E8480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 w="9525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legend>
      <c:legendPos val="t"/>
      <c:layout>
        <c:manualLayout>
          <c:xMode val="edge"/>
          <c:yMode val="edge"/>
          <c:x val="7.2636037288939534E-3"/>
          <c:y val="0.30921052631578949"/>
          <c:w val="0.36129530987391412"/>
          <c:h val="0.52098666942947924"/>
        </c:manualLayout>
      </c:layout>
      <c:overlay val="1"/>
      <c:txPr>
        <a:bodyPr/>
        <a:lstStyle/>
        <a:p>
          <a:pPr>
            <a:defRPr sz="105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C9298D-E846-4654-9798-8B0060028573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5E69884-F0A7-4B41-8FF5-AAB06741361A}">
      <dgm:prSet phldrT="[Текст]"/>
      <dgm:spPr/>
      <dgm:t>
        <a:bodyPr/>
        <a:lstStyle/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Налог на доходы </a:t>
          </a:r>
          <a:r>
            <a:rPr lang="ru-RU" b="1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физических</a:t>
          </a:r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лиц</a:t>
          </a:r>
        </a:p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729,9</a:t>
          </a:r>
          <a:endParaRPr lang="ru-RU" b="1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BE57AC-1CCD-47AC-A3A6-26464AFF905A}" type="parTrans" cxnId="{5C0D2597-1FB3-46C9-BA61-4F074D1490D5}">
      <dgm:prSet/>
      <dgm:spPr/>
      <dgm:t>
        <a:bodyPr/>
        <a:lstStyle/>
        <a:p>
          <a:endParaRPr lang="ru-RU"/>
        </a:p>
      </dgm:t>
    </dgm:pt>
    <dgm:pt modelId="{16BD694A-6A21-4BFC-94B4-ECC28595A934}" type="sibTrans" cxnId="{5C0D2597-1FB3-46C9-BA61-4F074D1490D5}">
      <dgm:prSet/>
      <dgm:spPr/>
      <dgm:t>
        <a:bodyPr/>
        <a:lstStyle/>
        <a:p>
          <a:endParaRPr lang="ru-RU"/>
        </a:p>
      </dgm:t>
    </dgm:pt>
    <dgm:pt modelId="{1F257D80-3529-4697-9186-EC854F333D20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Земельный налог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1812,9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6AAECC-AB64-425A-8D07-EDF5E8AEBA7B}" type="parTrans" cxnId="{7C44420A-6D13-48FA-8BF0-11C46FBE2D3F}">
      <dgm:prSet/>
      <dgm:spPr/>
      <dgm:t>
        <a:bodyPr/>
        <a:lstStyle/>
        <a:p>
          <a:endParaRPr lang="ru-RU"/>
        </a:p>
      </dgm:t>
    </dgm:pt>
    <dgm:pt modelId="{5066F600-18D8-4907-8D13-36072B42DF55}" type="sibTrans" cxnId="{7C44420A-6D13-48FA-8BF0-11C46FBE2D3F}">
      <dgm:prSet/>
      <dgm:spPr/>
      <dgm:t>
        <a:bodyPr/>
        <a:lstStyle/>
        <a:p>
          <a:endParaRPr lang="ru-RU"/>
        </a:p>
      </dgm:t>
    </dgm:pt>
    <dgm:pt modelId="{269A53EA-BA11-4AF7-9BE5-E082E4E3AB0F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Доходы от реализации иного имущества, находящегося в собственности сельских поселений (за исключением имущества муниципальных бюджетных и автономных учреждений, а также имущества муниципальных унитарных предприятий, в том числе казенных), в части реализации основных средств по указанному имуществу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218,6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DF369D-0263-49D1-8FDD-4D3B0DAEF038}" type="parTrans" cxnId="{8F687DD0-2606-4CF8-83CF-8D9CDC9BB91D}">
      <dgm:prSet/>
      <dgm:spPr/>
      <dgm:t>
        <a:bodyPr/>
        <a:lstStyle/>
        <a:p>
          <a:endParaRPr lang="ru-RU"/>
        </a:p>
      </dgm:t>
    </dgm:pt>
    <dgm:pt modelId="{7990CB6E-1BF1-4D78-B445-5B686382AB02}" type="sibTrans" cxnId="{8F687DD0-2606-4CF8-83CF-8D9CDC9BB91D}">
      <dgm:prSet/>
      <dgm:spPr/>
      <dgm:t>
        <a:bodyPr/>
        <a:lstStyle/>
        <a:p>
          <a:endParaRPr lang="ru-RU"/>
        </a:p>
      </dgm:t>
    </dgm:pt>
    <dgm:pt modelId="{3538A437-4018-424C-BE07-1EB90B0DB3E5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Налог на имущество физических лиц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194,7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8B27EA-751C-4006-AD33-2FEF1C9D02D5}" type="parTrans" cxnId="{37C5A1FF-8FDE-41AA-B5EB-61CCC5D74FFF}">
      <dgm:prSet/>
      <dgm:spPr/>
      <dgm:t>
        <a:bodyPr/>
        <a:lstStyle/>
        <a:p>
          <a:endParaRPr lang="ru-RU"/>
        </a:p>
      </dgm:t>
    </dgm:pt>
    <dgm:pt modelId="{3C8C6C8C-1305-4D11-9653-ECBA9AF106B6}" type="sibTrans" cxnId="{37C5A1FF-8FDE-41AA-B5EB-61CCC5D74FFF}">
      <dgm:prSet/>
      <dgm:spPr/>
      <dgm:t>
        <a:bodyPr/>
        <a:lstStyle/>
        <a:p>
          <a:endParaRPr lang="ru-RU"/>
        </a:p>
      </dgm:t>
    </dgm:pt>
    <dgm:pt modelId="{B9941620-3C05-465D-8115-672F78BB5CAC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Доходы, получаемые в виде арендной платы за земельные участки после разграничения государственной собственности на землю, а также средства от продажи права на заключение договоров аренды указанных земельных участков ( за исключением земельных участков бюджетных и автономных учреждений)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50,4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058A4E-7D5D-41F0-A942-FF133E5093CA}" type="parTrans" cxnId="{3233CA2F-A067-4FA6-8A34-06828A4DF538}">
      <dgm:prSet/>
      <dgm:spPr/>
      <dgm:t>
        <a:bodyPr/>
        <a:lstStyle/>
        <a:p>
          <a:endParaRPr lang="ru-RU"/>
        </a:p>
      </dgm:t>
    </dgm:pt>
    <dgm:pt modelId="{AC943FE2-E0A1-4633-AC63-9C5B9B692455}" type="sibTrans" cxnId="{3233CA2F-A067-4FA6-8A34-06828A4DF538}">
      <dgm:prSet/>
      <dgm:spPr/>
      <dgm:t>
        <a:bodyPr/>
        <a:lstStyle/>
        <a:p>
          <a:endParaRPr lang="ru-RU"/>
        </a:p>
      </dgm:t>
    </dgm:pt>
    <dgm:pt modelId="{B70E1606-9938-40BF-AAB7-F92CF02A28F6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Субвенции бюджетам субъектов Российской Федерации и муниципальных образований 111,0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119574-5BA7-44ED-864E-C9219ECE3B92}" type="parTrans" cxnId="{D820C24E-A4CF-4DFC-9A7F-5416EC005C73}">
      <dgm:prSet/>
      <dgm:spPr/>
      <dgm:t>
        <a:bodyPr/>
        <a:lstStyle/>
        <a:p>
          <a:endParaRPr lang="ru-RU"/>
        </a:p>
      </dgm:t>
    </dgm:pt>
    <dgm:pt modelId="{6FD7E305-9060-4BCF-8619-2534575DB30B}" type="sibTrans" cxnId="{D820C24E-A4CF-4DFC-9A7F-5416EC005C73}">
      <dgm:prSet/>
      <dgm:spPr/>
      <dgm:t>
        <a:bodyPr/>
        <a:lstStyle/>
        <a:p>
          <a:endParaRPr lang="ru-RU"/>
        </a:p>
      </dgm:t>
    </dgm:pt>
    <dgm:pt modelId="{4F53FFA9-C3F5-470E-B9A9-691642494B97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Иные межбюджетные трансферты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657,4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455AB1-F975-493B-BF48-CAC837C8FA16}" type="parTrans" cxnId="{FBC3F654-7F67-433A-BCC8-4FAF47FCDE84}">
      <dgm:prSet/>
      <dgm:spPr/>
      <dgm:t>
        <a:bodyPr/>
        <a:lstStyle/>
        <a:p>
          <a:endParaRPr lang="ru-RU"/>
        </a:p>
      </dgm:t>
    </dgm:pt>
    <dgm:pt modelId="{D5F69D57-9F73-4C44-9B55-F72E45F2BB67}" type="sibTrans" cxnId="{FBC3F654-7F67-433A-BCC8-4FAF47FCDE84}">
      <dgm:prSet/>
      <dgm:spPr/>
      <dgm:t>
        <a:bodyPr/>
        <a:lstStyle/>
        <a:p>
          <a:endParaRPr lang="ru-RU"/>
        </a:p>
      </dgm:t>
    </dgm:pt>
    <dgm:pt modelId="{2E106A4D-1827-4786-8B22-F8E12C13AD13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Денежные взыскания, штрафы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12,0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06B7A9-CCB2-4F35-A8A6-087B6B9A5380}" type="sibTrans" cxnId="{2F22E8D5-EDA9-4111-A53E-6CBDA1EF59AA}">
      <dgm:prSet/>
      <dgm:spPr/>
      <dgm:t>
        <a:bodyPr/>
        <a:lstStyle/>
        <a:p>
          <a:endParaRPr lang="ru-RU"/>
        </a:p>
      </dgm:t>
    </dgm:pt>
    <dgm:pt modelId="{368DF7A4-A606-4522-8C13-60131610B226}" type="parTrans" cxnId="{2F22E8D5-EDA9-4111-A53E-6CBDA1EF59AA}">
      <dgm:prSet/>
      <dgm:spPr/>
      <dgm:t>
        <a:bodyPr/>
        <a:lstStyle/>
        <a:p>
          <a:endParaRPr lang="ru-RU"/>
        </a:p>
      </dgm:t>
    </dgm:pt>
    <dgm:pt modelId="{37EE586D-B1BA-4EB6-8444-DE68814A2C0D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Государственная пошлина за совершение нотариальных действий ( за исключением действий, совершаемых консульскими учреждениями Российской Федерации)  7,4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21E007-4759-41E8-8EE3-C65B934960C1}" type="parTrans" cxnId="{9CCB673F-217D-44D1-9B18-91ACA2CE6D8C}">
      <dgm:prSet/>
      <dgm:spPr/>
      <dgm:t>
        <a:bodyPr/>
        <a:lstStyle/>
        <a:p>
          <a:endParaRPr lang="ru-RU"/>
        </a:p>
      </dgm:t>
    </dgm:pt>
    <dgm:pt modelId="{B5E8FAC4-68CA-4ED9-8DA0-165AD68F7650}" type="sibTrans" cxnId="{9CCB673F-217D-44D1-9B18-91ACA2CE6D8C}">
      <dgm:prSet/>
      <dgm:spPr/>
      <dgm:t>
        <a:bodyPr/>
        <a:lstStyle/>
        <a:p>
          <a:endParaRPr lang="ru-RU"/>
        </a:p>
      </dgm:t>
    </dgm:pt>
    <dgm:pt modelId="{5E8D43AF-5B94-4F64-87C1-8D3FE2361842}">
      <dgm:prSet phldrT="[Текст]"/>
      <dgm:spPr/>
      <dgm:t>
        <a:bodyPr/>
        <a:lstStyle/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Единый сельскохозяйственный налог 85,8</a:t>
          </a:r>
          <a:endParaRPr lang="ru-RU" b="1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C7D8F6-D557-4388-B061-736294C824E8}" type="parTrans" cxnId="{027AECAB-0B4F-40BA-961F-CB4BC8A89EEE}">
      <dgm:prSet/>
      <dgm:spPr/>
      <dgm:t>
        <a:bodyPr/>
        <a:lstStyle/>
        <a:p>
          <a:endParaRPr lang="ru-RU"/>
        </a:p>
      </dgm:t>
    </dgm:pt>
    <dgm:pt modelId="{85419AC2-1C8C-436A-BCEE-5F9D92F89A20}" type="sibTrans" cxnId="{027AECAB-0B4F-40BA-961F-CB4BC8A89EEE}">
      <dgm:prSet/>
      <dgm:spPr/>
      <dgm:t>
        <a:bodyPr/>
        <a:lstStyle/>
        <a:p>
          <a:endParaRPr lang="ru-RU"/>
        </a:p>
      </dgm:t>
    </dgm:pt>
    <dgm:pt modelId="{2BECC003-29F7-4BE4-89F2-1EA1649579F7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Доходы, поступающие в порядке возмещения расходов, понесенных в связи с эксплуатацией имущества  0,2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F2CF32-A88D-4595-80F3-F5B1FA88DBB9}" type="parTrans" cxnId="{45212934-B359-4E7D-A494-4AAF425149DE}">
      <dgm:prSet/>
      <dgm:spPr/>
      <dgm:t>
        <a:bodyPr/>
        <a:lstStyle/>
        <a:p>
          <a:endParaRPr lang="ru-RU"/>
        </a:p>
      </dgm:t>
    </dgm:pt>
    <dgm:pt modelId="{15A96270-B7BE-43AC-9DE8-ADE3E10348E6}" type="sibTrans" cxnId="{45212934-B359-4E7D-A494-4AAF425149DE}">
      <dgm:prSet/>
      <dgm:spPr/>
      <dgm:t>
        <a:bodyPr/>
        <a:lstStyle/>
        <a:p>
          <a:endParaRPr lang="ru-RU"/>
        </a:p>
      </dgm:t>
    </dgm:pt>
    <dgm:pt modelId="{8F884C7E-E5BF-468A-95C8-CFD43E72CA86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Дотации бюджетам субъектов Российской Федерации и муниципальных образований 4173,9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A4DF65-45DF-4648-B85F-09243F66E5D9}" type="parTrans" cxnId="{9F8C3B12-FAA1-4EE7-B083-68FB2420EBED}">
      <dgm:prSet/>
      <dgm:spPr/>
      <dgm:t>
        <a:bodyPr/>
        <a:lstStyle/>
        <a:p>
          <a:endParaRPr lang="ru-RU"/>
        </a:p>
      </dgm:t>
    </dgm:pt>
    <dgm:pt modelId="{7D8DED8B-8C21-493B-87C0-49604140375F}" type="sibTrans" cxnId="{9F8C3B12-FAA1-4EE7-B083-68FB2420EBED}">
      <dgm:prSet/>
      <dgm:spPr/>
      <dgm:t>
        <a:bodyPr/>
        <a:lstStyle/>
        <a:p>
          <a:endParaRPr lang="ru-RU"/>
        </a:p>
      </dgm:t>
    </dgm:pt>
    <dgm:pt modelId="{7D006B0B-6727-4758-87FD-A750B2865F7B}" type="pres">
      <dgm:prSet presAssocID="{EFC9298D-E846-4654-9798-8B006002857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19DE523-24F1-4597-8BFD-E775C15FE74A}" type="pres">
      <dgm:prSet presAssocID="{A5E69884-F0A7-4B41-8FF5-AAB06741361A}" presName="node" presStyleLbl="node1" presStyleIdx="0" presStyleCnt="12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4CD03ED4-9FB8-4EAC-BF5F-762E8AEEEECD}" type="pres">
      <dgm:prSet presAssocID="{16BD694A-6A21-4BFC-94B4-ECC28595A934}" presName="sibTrans" presStyleCnt="0"/>
      <dgm:spPr/>
    </dgm:pt>
    <dgm:pt modelId="{50D5674F-5021-4C6D-B027-59E216CBEE1E}" type="pres">
      <dgm:prSet presAssocID="{5E8D43AF-5B94-4F64-87C1-8D3FE2361842}" presName="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5E8433-3FCD-45BB-BC36-16065BFDE155}" type="pres">
      <dgm:prSet presAssocID="{85419AC2-1C8C-436A-BCEE-5F9D92F89A20}" presName="sibTrans" presStyleCnt="0"/>
      <dgm:spPr/>
    </dgm:pt>
    <dgm:pt modelId="{568C610D-6D67-49FE-9E20-A523B07AEC94}" type="pres">
      <dgm:prSet presAssocID="{3538A437-4018-424C-BE07-1EB90B0DB3E5}" presName="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FB2604-9FF4-44B1-BE15-D39EFEA1CA06}" type="pres">
      <dgm:prSet presAssocID="{3C8C6C8C-1305-4D11-9653-ECBA9AF106B6}" presName="sibTrans" presStyleCnt="0"/>
      <dgm:spPr/>
    </dgm:pt>
    <dgm:pt modelId="{416D389E-1906-4628-AB3D-97BCDE0F8520}" type="pres">
      <dgm:prSet presAssocID="{1F257D80-3529-4697-9186-EC854F333D20}" presName="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E431E7-0EEA-4E62-97B1-19152DA49804}" type="pres">
      <dgm:prSet presAssocID="{5066F600-18D8-4907-8D13-36072B42DF55}" presName="sibTrans" presStyleCnt="0"/>
      <dgm:spPr/>
    </dgm:pt>
    <dgm:pt modelId="{3F504124-2CD3-43F1-9B74-F18BF34C647A}" type="pres">
      <dgm:prSet presAssocID="{37EE586D-B1BA-4EB6-8444-DE68814A2C0D}" presName="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0B3855-A714-4C22-9689-E84345D4AE2E}" type="pres">
      <dgm:prSet presAssocID="{B5E8FAC4-68CA-4ED9-8DA0-165AD68F7650}" presName="sibTrans" presStyleCnt="0"/>
      <dgm:spPr/>
    </dgm:pt>
    <dgm:pt modelId="{396F3610-6898-4F07-B1B7-DDB2CD28A9C7}" type="pres">
      <dgm:prSet presAssocID="{2E106A4D-1827-4786-8B22-F8E12C13AD13}" presName="node" presStyleLbl="node1" presStyleIdx="5" presStyleCnt="12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CC4B1EF2-39F8-4662-9A2E-4D53D862B399}" type="pres">
      <dgm:prSet presAssocID="{0206B7A9-CCB2-4F35-A8A6-087B6B9A5380}" presName="sibTrans" presStyleCnt="0"/>
      <dgm:spPr/>
    </dgm:pt>
    <dgm:pt modelId="{D5EFF21E-E139-4CF8-A716-D4D50612462F}" type="pres">
      <dgm:prSet presAssocID="{269A53EA-BA11-4AF7-9BE5-E082E4E3AB0F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851BBF-5D6E-4969-B9C7-C530AEE56AB2}" type="pres">
      <dgm:prSet presAssocID="{7990CB6E-1BF1-4D78-B445-5B686382AB02}" presName="sibTrans" presStyleCnt="0"/>
      <dgm:spPr/>
    </dgm:pt>
    <dgm:pt modelId="{F2BF61DD-A5BD-4B0F-8021-AB442B72ED79}" type="pres">
      <dgm:prSet presAssocID="{B9941620-3C05-465D-8115-672F78BB5CAC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05076E-E4FE-4DE0-BD97-CCB336470A27}" type="pres">
      <dgm:prSet presAssocID="{AC943FE2-E0A1-4633-AC63-9C5B9B692455}" presName="sibTrans" presStyleCnt="0"/>
      <dgm:spPr/>
    </dgm:pt>
    <dgm:pt modelId="{1E788828-E892-4465-A6B8-8864FF9D7A35}" type="pres">
      <dgm:prSet presAssocID="{2BECC003-29F7-4BE4-89F2-1EA1649579F7}" presName="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533EDF-7733-4ABB-AB04-2E9EACB96396}" type="pres">
      <dgm:prSet presAssocID="{15A96270-B7BE-43AC-9DE8-ADE3E10348E6}" presName="sibTrans" presStyleCnt="0"/>
      <dgm:spPr/>
    </dgm:pt>
    <dgm:pt modelId="{F0CD13ED-CD83-4E5F-BF5B-5B1B1F464B26}" type="pres">
      <dgm:prSet presAssocID="{8F884C7E-E5BF-468A-95C8-CFD43E72CA86}" presName="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D73B4B-91A1-40F9-BA6B-73ADD74EC994}" type="pres">
      <dgm:prSet presAssocID="{7D8DED8B-8C21-493B-87C0-49604140375F}" presName="sibTrans" presStyleCnt="0"/>
      <dgm:spPr/>
    </dgm:pt>
    <dgm:pt modelId="{98D9B815-AE2A-4D0E-9888-B226115C366F}" type="pres">
      <dgm:prSet presAssocID="{B70E1606-9938-40BF-AAB7-F92CF02A28F6}" presName="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EB9295-AEC3-4502-804E-90D932C1C9A9}" type="pres">
      <dgm:prSet presAssocID="{6FD7E305-9060-4BCF-8619-2534575DB30B}" presName="sibTrans" presStyleCnt="0"/>
      <dgm:spPr/>
    </dgm:pt>
    <dgm:pt modelId="{4F93F4BA-99ED-41B4-88AD-39D9B4193754}" type="pres">
      <dgm:prSet presAssocID="{4F53FFA9-C3F5-470E-B9A9-691642494B97}" presName="node" presStyleLbl="node1" presStyleIdx="11" presStyleCnt="12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</dgm:ptLst>
  <dgm:cxnLst>
    <dgm:cxn modelId="{56FA1B1E-2B3E-4872-AEE5-346A3EA92DAD}" type="presOf" srcId="{8F884C7E-E5BF-468A-95C8-CFD43E72CA86}" destId="{F0CD13ED-CD83-4E5F-BF5B-5B1B1F464B26}" srcOrd="0" destOrd="0" presId="urn:microsoft.com/office/officeart/2005/8/layout/default#1"/>
    <dgm:cxn modelId="{027AECAB-0B4F-40BA-961F-CB4BC8A89EEE}" srcId="{EFC9298D-E846-4654-9798-8B0060028573}" destId="{5E8D43AF-5B94-4F64-87C1-8D3FE2361842}" srcOrd="1" destOrd="0" parTransId="{DBC7D8F6-D557-4388-B061-736294C824E8}" sibTransId="{85419AC2-1C8C-436A-BCEE-5F9D92F89A20}"/>
    <dgm:cxn modelId="{45212934-B359-4E7D-A494-4AAF425149DE}" srcId="{EFC9298D-E846-4654-9798-8B0060028573}" destId="{2BECC003-29F7-4BE4-89F2-1EA1649579F7}" srcOrd="8" destOrd="0" parTransId="{E5F2CF32-A88D-4595-80F3-F5B1FA88DBB9}" sibTransId="{15A96270-B7BE-43AC-9DE8-ADE3E10348E6}"/>
    <dgm:cxn modelId="{5FECBBD9-0446-44F7-A70A-70B3C7AFB235}" type="presOf" srcId="{1F257D80-3529-4697-9186-EC854F333D20}" destId="{416D389E-1906-4628-AB3D-97BCDE0F8520}" srcOrd="0" destOrd="0" presId="urn:microsoft.com/office/officeart/2005/8/layout/default#1"/>
    <dgm:cxn modelId="{1178DB68-A21A-4B03-8ABF-29A47B0C10E0}" type="presOf" srcId="{4F53FFA9-C3F5-470E-B9A9-691642494B97}" destId="{4F93F4BA-99ED-41B4-88AD-39D9B4193754}" srcOrd="0" destOrd="0" presId="urn:microsoft.com/office/officeart/2005/8/layout/default#1"/>
    <dgm:cxn modelId="{3233CA2F-A067-4FA6-8A34-06828A4DF538}" srcId="{EFC9298D-E846-4654-9798-8B0060028573}" destId="{B9941620-3C05-465D-8115-672F78BB5CAC}" srcOrd="7" destOrd="0" parTransId="{1B058A4E-7D5D-41F0-A942-FF133E5093CA}" sibTransId="{AC943FE2-E0A1-4633-AC63-9C5B9B692455}"/>
    <dgm:cxn modelId="{37C5A1FF-8FDE-41AA-B5EB-61CCC5D74FFF}" srcId="{EFC9298D-E846-4654-9798-8B0060028573}" destId="{3538A437-4018-424C-BE07-1EB90B0DB3E5}" srcOrd="2" destOrd="0" parTransId="{DB8B27EA-751C-4006-AD33-2FEF1C9D02D5}" sibTransId="{3C8C6C8C-1305-4D11-9653-ECBA9AF106B6}"/>
    <dgm:cxn modelId="{54553B38-0F2E-4C29-8CF1-704A5F1939C5}" type="presOf" srcId="{269A53EA-BA11-4AF7-9BE5-E082E4E3AB0F}" destId="{D5EFF21E-E139-4CF8-A716-D4D50612462F}" srcOrd="0" destOrd="0" presId="urn:microsoft.com/office/officeart/2005/8/layout/default#1"/>
    <dgm:cxn modelId="{C2AE4334-8BA3-4CDE-8458-553E0E5154BA}" type="presOf" srcId="{B9941620-3C05-465D-8115-672F78BB5CAC}" destId="{F2BF61DD-A5BD-4B0F-8021-AB442B72ED79}" srcOrd="0" destOrd="0" presId="urn:microsoft.com/office/officeart/2005/8/layout/default#1"/>
    <dgm:cxn modelId="{2F22E8D5-EDA9-4111-A53E-6CBDA1EF59AA}" srcId="{EFC9298D-E846-4654-9798-8B0060028573}" destId="{2E106A4D-1827-4786-8B22-F8E12C13AD13}" srcOrd="5" destOrd="0" parTransId="{368DF7A4-A606-4522-8C13-60131610B226}" sibTransId="{0206B7A9-CCB2-4F35-A8A6-087B6B9A5380}"/>
    <dgm:cxn modelId="{9CCB673F-217D-44D1-9B18-91ACA2CE6D8C}" srcId="{EFC9298D-E846-4654-9798-8B0060028573}" destId="{37EE586D-B1BA-4EB6-8444-DE68814A2C0D}" srcOrd="4" destOrd="0" parTransId="{9921E007-4759-41E8-8EE3-C65B934960C1}" sibTransId="{B5E8FAC4-68CA-4ED9-8DA0-165AD68F7650}"/>
    <dgm:cxn modelId="{D820C24E-A4CF-4DFC-9A7F-5416EC005C73}" srcId="{EFC9298D-E846-4654-9798-8B0060028573}" destId="{B70E1606-9938-40BF-AAB7-F92CF02A28F6}" srcOrd="10" destOrd="0" parTransId="{7C119574-5BA7-44ED-864E-C9219ECE3B92}" sibTransId="{6FD7E305-9060-4BCF-8619-2534575DB30B}"/>
    <dgm:cxn modelId="{8F687DD0-2606-4CF8-83CF-8D9CDC9BB91D}" srcId="{EFC9298D-E846-4654-9798-8B0060028573}" destId="{269A53EA-BA11-4AF7-9BE5-E082E4E3AB0F}" srcOrd="6" destOrd="0" parTransId="{7EDF369D-0263-49D1-8FDD-4D3B0DAEF038}" sibTransId="{7990CB6E-1BF1-4D78-B445-5B686382AB02}"/>
    <dgm:cxn modelId="{AED925E9-6B6D-45B6-9630-F9EF5E49F4C5}" type="presOf" srcId="{37EE586D-B1BA-4EB6-8444-DE68814A2C0D}" destId="{3F504124-2CD3-43F1-9B74-F18BF34C647A}" srcOrd="0" destOrd="0" presId="urn:microsoft.com/office/officeart/2005/8/layout/default#1"/>
    <dgm:cxn modelId="{9F078E34-C8BE-4C48-88EF-46A998C61C48}" type="presOf" srcId="{2BECC003-29F7-4BE4-89F2-1EA1649579F7}" destId="{1E788828-E892-4465-A6B8-8864FF9D7A35}" srcOrd="0" destOrd="0" presId="urn:microsoft.com/office/officeart/2005/8/layout/default#1"/>
    <dgm:cxn modelId="{AFE48A82-AC47-44DD-828A-113CBF42168D}" type="presOf" srcId="{2E106A4D-1827-4786-8B22-F8E12C13AD13}" destId="{396F3610-6898-4F07-B1B7-DDB2CD28A9C7}" srcOrd="0" destOrd="0" presId="urn:microsoft.com/office/officeart/2005/8/layout/default#1"/>
    <dgm:cxn modelId="{086923E4-6E38-439D-B8E7-E59B50C16849}" type="presOf" srcId="{5E8D43AF-5B94-4F64-87C1-8D3FE2361842}" destId="{50D5674F-5021-4C6D-B027-59E216CBEE1E}" srcOrd="0" destOrd="0" presId="urn:microsoft.com/office/officeart/2005/8/layout/default#1"/>
    <dgm:cxn modelId="{D5D11E11-42A6-4F43-AB15-6CCD831B18ED}" type="presOf" srcId="{B70E1606-9938-40BF-AAB7-F92CF02A28F6}" destId="{98D9B815-AE2A-4D0E-9888-B226115C366F}" srcOrd="0" destOrd="0" presId="urn:microsoft.com/office/officeart/2005/8/layout/default#1"/>
    <dgm:cxn modelId="{7C44420A-6D13-48FA-8BF0-11C46FBE2D3F}" srcId="{EFC9298D-E846-4654-9798-8B0060028573}" destId="{1F257D80-3529-4697-9186-EC854F333D20}" srcOrd="3" destOrd="0" parTransId="{D56AAECC-AB64-425A-8D07-EDF5E8AEBA7B}" sibTransId="{5066F600-18D8-4907-8D13-36072B42DF55}"/>
    <dgm:cxn modelId="{FBC3F654-7F67-433A-BCC8-4FAF47FCDE84}" srcId="{EFC9298D-E846-4654-9798-8B0060028573}" destId="{4F53FFA9-C3F5-470E-B9A9-691642494B97}" srcOrd="11" destOrd="0" parTransId="{44455AB1-F975-493B-BF48-CAC837C8FA16}" sibTransId="{D5F69D57-9F73-4C44-9B55-F72E45F2BB67}"/>
    <dgm:cxn modelId="{9E2AA475-1A6A-418F-A7E1-5CD1A33F499B}" type="presOf" srcId="{3538A437-4018-424C-BE07-1EB90B0DB3E5}" destId="{568C610D-6D67-49FE-9E20-A523B07AEC94}" srcOrd="0" destOrd="0" presId="urn:microsoft.com/office/officeart/2005/8/layout/default#1"/>
    <dgm:cxn modelId="{5C0D2597-1FB3-46C9-BA61-4F074D1490D5}" srcId="{EFC9298D-E846-4654-9798-8B0060028573}" destId="{A5E69884-F0A7-4B41-8FF5-AAB06741361A}" srcOrd="0" destOrd="0" parTransId="{DDBE57AC-1CCD-47AC-A3A6-26464AFF905A}" sibTransId="{16BD694A-6A21-4BFC-94B4-ECC28595A934}"/>
    <dgm:cxn modelId="{B150538A-CB13-41E3-A04D-E1C30D13AD97}" type="presOf" srcId="{A5E69884-F0A7-4B41-8FF5-AAB06741361A}" destId="{E19DE523-24F1-4597-8BFD-E775C15FE74A}" srcOrd="0" destOrd="0" presId="urn:microsoft.com/office/officeart/2005/8/layout/default#1"/>
    <dgm:cxn modelId="{9F8C3B12-FAA1-4EE7-B083-68FB2420EBED}" srcId="{EFC9298D-E846-4654-9798-8B0060028573}" destId="{8F884C7E-E5BF-468A-95C8-CFD43E72CA86}" srcOrd="9" destOrd="0" parTransId="{8EA4DF65-45DF-4648-B85F-09243F66E5D9}" sibTransId="{7D8DED8B-8C21-493B-87C0-49604140375F}"/>
    <dgm:cxn modelId="{98EEE33C-0489-4314-8581-F513821DE9E8}" type="presOf" srcId="{EFC9298D-E846-4654-9798-8B0060028573}" destId="{7D006B0B-6727-4758-87FD-A750B2865F7B}" srcOrd="0" destOrd="0" presId="urn:microsoft.com/office/officeart/2005/8/layout/default#1"/>
    <dgm:cxn modelId="{4150AF11-2645-4951-895F-98A133287F25}" type="presParOf" srcId="{7D006B0B-6727-4758-87FD-A750B2865F7B}" destId="{E19DE523-24F1-4597-8BFD-E775C15FE74A}" srcOrd="0" destOrd="0" presId="urn:microsoft.com/office/officeart/2005/8/layout/default#1"/>
    <dgm:cxn modelId="{81C56E5F-A030-4E61-AE7F-37881EDE95D1}" type="presParOf" srcId="{7D006B0B-6727-4758-87FD-A750B2865F7B}" destId="{4CD03ED4-9FB8-4EAC-BF5F-762E8AEEEECD}" srcOrd="1" destOrd="0" presId="urn:microsoft.com/office/officeart/2005/8/layout/default#1"/>
    <dgm:cxn modelId="{FBCE1A0A-BECC-446A-BEC5-3145287CA4F1}" type="presParOf" srcId="{7D006B0B-6727-4758-87FD-A750B2865F7B}" destId="{50D5674F-5021-4C6D-B027-59E216CBEE1E}" srcOrd="2" destOrd="0" presId="urn:microsoft.com/office/officeart/2005/8/layout/default#1"/>
    <dgm:cxn modelId="{DB0C2245-E28B-44C6-BC6C-3BCF21EBDCB7}" type="presParOf" srcId="{7D006B0B-6727-4758-87FD-A750B2865F7B}" destId="{725E8433-3FCD-45BB-BC36-16065BFDE155}" srcOrd="3" destOrd="0" presId="urn:microsoft.com/office/officeart/2005/8/layout/default#1"/>
    <dgm:cxn modelId="{B93DFE44-55CC-4A86-AA91-895642B7CFFE}" type="presParOf" srcId="{7D006B0B-6727-4758-87FD-A750B2865F7B}" destId="{568C610D-6D67-49FE-9E20-A523B07AEC94}" srcOrd="4" destOrd="0" presId="urn:microsoft.com/office/officeart/2005/8/layout/default#1"/>
    <dgm:cxn modelId="{33002690-319E-42B1-A774-2355685E0654}" type="presParOf" srcId="{7D006B0B-6727-4758-87FD-A750B2865F7B}" destId="{DBFB2604-9FF4-44B1-BE15-D39EFEA1CA06}" srcOrd="5" destOrd="0" presId="urn:microsoft.com/office/officeart/2005/8/layout/default#1"/>
    <dgm:cxn modelId="{77AECADA-A5B9-45D1-9C9C-AE2B9DD72455}" type="presParOf" srcId="{7D006B0B-6727-4758-87FD-A750B2865F7B}" destId="{416D389E-1906-4628-AB3D-97BCDE0F8520}" srcOrd="6" destOrd="0" presId="urn:microsoft.com/office/officeart/2005/8/layout/default#1"/>
    <dgm:cxn modelId="{78498482-7AAA-4708-8C6B-C88E95A7CA48}" type="presParOf" srcId="{7D006B0B-6727-4758-87FD-A750B2865F7B}" destId="{72E431E7-0EEA-4E62-97B1-19152DA49804}" srcOrd="7" destOrd="0" presId="urn:microsoft.com/office/officeart/2005/8/layout/default#1"/>
    <dgm:cxn modelId="{A21C0A78-CB51-4D94-861B-8DDDE988C403}" type="presParOf" srcId="{7D006B0B-6727-4758-87FD-A750B2865F7B}" destId="{3F504124-2CD3-43F1-9B74-F18BF34C647A}" srcOrd="8" destOrd="0" presId="urn:microsoft.com/office/officeart/2005/8/layout/default#1"/>
    <dgm:cxn modelId="{2EF9082F-4534-4C15-B292-1F440CEF4E81}" type="presParOf" srcId="{7D006B0B-6727-4758-87FD-A750B2865F7B}" destId="{940B3855-A714-4C22-9689-E84345D4AE2E}" srcOrd="9" destOrd="0" presId="urn:microsoft.com/office/officeart/2005/8/layout/default#1"/>
    <dgm:cxn modelId="{1CE404F2-3FF1-4431-AB71-532FC65FB0F3}" type="presParOf" srcId="{7D006B0B-6727-4758-87FD-A750B2865F7B}" destId="{396F3610-6898-4F07-B1B7-DDB2CD28A9C7}" srcOrd="10" destOrd="0" presId="urn:microsoft.com/office/officeart/2005/8/layout/default#1"/>
    <dgm:cxn modelId="{6E03738D-4AFA-4020-B1E8-B1D649497C22}" type="presParOf" srcId="{7D006B0B-6727-4758-87FD-A750B2865F7B}" destId="{CC4B1EF2-39F8-4662-9A2E-4D53D862B399}" srcOrd="11" destOrd="0" presId="urn:microsoft.com/office/officeart/2005/8/layout/default#1"/>
    <dgm:cxn modelId="{FBE84D16-F8E5-448D-B897-9085CCC7CF49}" type="presParOf" srcId="{7D006B0B-6727-4758-87FD-A750B2865F7B}" destId="{D5EFF21E-E139-4CF8-A716-D4D50612462F}" srcOrd="12" destOrd="0" presId="urn:microsoft.com/office/officeart/2005/8/layout/default#1"/>
    <dgm:cxn modelId="{4419F617-42C7-4AFB-ACDE-8069150BC6BB}" type="presParOf" srcId="{7D006B0B-6727-4758-87FD-A750B2865F7B}" destId="{F9851BBF-5D6E-4969-B9C7-C530AEE56AB2}" srcOrd="13" destOrd="0" presId="urn:microsoft.com/office/officeart/2005/8/layout/default#1"/>
    <dgm:cxn modelId="{E7738794-2FC1-45F6-8D6F-B30797504FCD}" type="presParOf" srcId="{7D006B0B-6727-4758-87FD-A750B2865F7B}" destId="{F2BF61DD-A5BD-4B0F-8021-AB442B72ED79}" srcOrd="14" destOrd="0" presId="urn:microsoft.com/office/officeart/2005/8/layout/default#1"/>
    <dgm:cxn modelId="{213D59E4-2874-43C9-BB3E-3DD56A60B0CB}" type="presParOf" srcId="{7D006B0B-6727-4758-87FD-A750B2865F7B}" destId="{F005076E-E4FE-4DE0-BD97-CCB336470A27}" srcOrd="15" destOrd="0" presId="urn:microsoft.com/office/officeart/2005/8/layout/default#1"/>
    <dgm:cxn modelId="{77EF0CCD-D566-401B-9378-C83D046702EF}" type="presParOf" srcId="{7D006B0B-6727-4758-87FD-A750B2865F7B}" destId="{1E788828-E892-4465-A6B8-8864FF9D7A35}" srcOrd="16" destOrd="0" presId="urn:microsoft.com/office/officeart/2005/8/layout/default#1"/>
    <dgm:cxn modelId="{4EC8AD15-A6F0-458A-B9B3-76029A417A10}" type="presParOf" srcId="{7D006B0B-6727-4758-87FD-A750B2865F7B}" destId="{2C533EDF-7733-4ABB-AB04-2E9EACB96396}" srcOrd="17" destOrd="0" presId="urn:microsoft.com/office/officeart/2005/8/layout/default#1"/>
    <dgm:cxn modelId="{20751B39-8AE7-480C-95F2-8ABC82DD85FA}" type="presParOf" srcId="{7D006B0B-6727-4758-87FD-A750B2865F7B}" destId="{F0CD13ED-CD83-4E5F-BF5B-5B1B1F464B26}" srcOrd="18" destOrd="0" presId="urn:microsoft.com/office/officeart/2005/8/layout/default#1"/>
    <dgm:cxn modelId="{1AE4EAC1-56D3-44DC-901B-025AF146D1CF}" type="presParOf" srcId="{7D006B0B-6727-4758-87FD-A750B2865F7B}" destId="{51D73B4B-91A1-40F9-BA6B-73ADD74EC994}" srcOrd="19" destOrd="0" presId="urn:microsoft.com/office/officeart/2005/8/layout/default#1"/>
    <dgm:cxn modelId="{C25FE19C-0273-40F9-8A97-84819108C534}" type="presParOf" srcId="{7D006B0B-6727-4758-87FD-A750B2865F7B}" destId="{98D9B815-AE2A-4D0E-9888-B226115C366F}" srcOrd="20" destOrd="0" presId="urn:microsoft.com/office/officeart/2005/8/layout/default#1"/>
    <dgm:cxn modelId="{93FC64FC-3D0A-43BF-8BB9-5BC897B259D2}" type="presParOf" srcId="{7D006B0B-6727-4758-87FD-A750B2865F7B}" destId="{47EB9295-AEC3-4502-804E-90D932C1C9A9}" srcOrd="21" destOrd="0" presId="urn:microsoft.com/office/officeart/2005/8/layout/default#1"/>
    <dgm:cxn modelId="{76F960D5-6394-4859-9E19-D6693BF31ECC}" type="presParOf" srcId="{7D006B0B-6727-4758-87FD-A750B2865F7B}" destId="{4F93F4BA-99ED-41B4-88AD-39D9B4193754}" srcOrd="22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FC9298D-E846-4654-9798-8B0060028573}" type="doc">
      <dgm:prSet loTypeId="urn:microsoft.com/office/officeart/2005/8/layout/default#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A5E69884-F0A7-4B41-8FF5-AAB06741361A}">
      <dgm:prSet phldrT="[Текст]"/>
      <dgm:spPr/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Общегосударственные вопросы</a:t>
          </a:r>
        </a:p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5 293,2 тыс. руб.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BE57AC-1CCD-47AC-A3A6-26464AFF905A}" type="parTrans" cxnId="{5C0D2597-1FB3-46C9-BA61-4F074D1490D5}">
      <dgm:prSet/>
      <dgm:spPr/>
      <dgm:t>
        <a:bodyPr/>
        <a:lstStyle/>
        <a:p>
          <a:endParaRPr lang="ru-RU"/>
        </a:p>
      </dgm:t>
    </dgm:pt>
    <dgm:pt modelId="{16BD694A-6A21-4BFC-94B4-ECC28595A934}" type="sibTrans" cxnId="{5C0D2597-1FB3-46C9-BA61-4F074D1490D5}">
      <dgm:prSet/>
      <dgm:spPr/>
      <dgm:t>
        <a:bodyPr/>
        <a:lstStyle/>
        <a:p>
          <a:endParaRPr lang="ru-RU"/>
        </a:p>
      </dgm:t>
    </dgm:pt>
    <dgm:pt modelId="{1F257D80-3529-4697-9186-EC854F333D20}">
      <dgm:prSet phldrT="[Текст]"/>
      <dgm:spPr/>
      <dgm:t>
        <a:bodyPr/>
        <a:lstStyle/>
        <a:p>
          <a:r>
            <a:rPr lang="ru-RU" b="1" dirty="0" smtClean="0">
              <a:solidFill>
                <a:srgbClr val="8D5B7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Жилищно-коммунальное хозяйство</a:t>
          </a:r>
        </a:p>
        <a:p>
          <a:r>
            <a:rPr lang="ru-RU" b="1" dirty="0" smtClean="0">
              <a:solidFill>
                <a:srgbClr val="8D5B7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166,0 тыс. руб.</a:t>
          </a:r>
          <a:endParaRPr lang="ru-RU" b="1" dirty="0">
            <a:solidFill>
              <a:srgbClr val="8D5B7F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6AAECC-AB64-425A-8D07-EDF5E8AEBA7B}" type="parTrans" cxnId="{7C44420A-6D13-48FA-8BF0-11C46FBE2D3F}">
      <dgm:prSet/>
      <dgm:spPr/>
      <dgm:t>
        <a:bodyPr/>
        <a:lstStyle/>
        <a:p>
          <a:endParaRPr lang="ru-RU"/>
        </a:p>
      </dgm:t>
    </dgm:pt>
    <dgm:pt modelId="{5066F600-18D8-4907-8D13-36072B42DF55}" type="sibTrans" cxnId="{7C44420A-6D13-48FA-8BF0-11C46FBE2D3F}">
      <dgm:prSet/>
      <dgm:spPr/>
      <dgm:t>
        <a:bodyPr/>
        <a:lstStyle/>
        <a:p>
          <a:endParaRPr lang="ru-RU"/>
        </a:p>
      </dgm:t>
    </dgm:pt>
    <dgm:pt modelId="{2E106A4D-1827-4786-8B22-F8E12C13AD13}">
      <dgm:prSet phldrT="[Текст]"/>
      <dgm:spPr/>
      <dgm:t>
        <a:bodyPr/>
        <a:lstStyle/>
        <a:p>
          <a:r>
            <a:rPr lang="ru-RU" b="1" dirty="0" smtClean="0">
              <a:solidFill>
                <a:srgbClr val="0099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Культура, кинематография и средства массовой информации</a:t>
          </a:r>
        </a:p>
        <a:p>
          <a:r>
            <a:rPr lang="ru-RU" b="1" dirty="0" smtClean="0">
              <a:solidFill>
                <a:srgbClr val="0099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1931,8 тыс. руб.</a:t>
          </a:r>
          <a:endParaRPr lang="ru-RU" b="1" dirty="0">
            <a:solidFill>
              <a:srgbClr val="00999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8DF7A4-A606-4522-8C13-60131610B226}" type="parTrans" cxnId="{2F22E8D5-EDA9-4111-A53E-6CBDA1EF59AA}">
      <dgm:prSet/>
      <dgm:spPr/>
      <dgm:t>
        <a:bodyPr/>
        <a:lstStyle/>
        <a:p>
          <a:endParaRPr lang="ru-RU"/>
        </a:p>
      </dgm:t>
    </dgm:pt>
    <dgm:pt modelId="{0206B7A9-CCB2-4F35-A8A6-087B6B9A5380}" type="sibTrans" cxnId="{2F22E8D5-EDA9-4111-A53E-6CBDA1EF59AA}">
      <dgm:prSet/>
      <dgm:spPr/>
      <dgm:t>
        <a:bodyPr/>
        <a:lstStyle/>
        <a:p>
          <a:endParaRPr lang="ru-RU"/>
        </a:p>
      </dgm:t>
    </dgm:pt>
    <dgm:pt modelId="{269A53EA-BA11-4AF7-9BE5-E082E4E3AB0F}">
      <dgm:prSet phldrT="[Текст]"/>
      <dgm:spPr>
        <a:solidFill>
          <a:srgbClr val="A1A810"/>
        </a:solidFill>
      </dgm:spPr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Социальная политика</a:t>
          </a:r>
        </a:p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197,7 тыс. руб.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DF369D-0263-49D1-8FDD-4D3B0DAEF038}" type="parTrans" cxnId="{8F687DD0-2606-4CF8-83CF-8D9CDC9BB91D}">
      <dgm:prSet/>
      <dgm:spPr/>
      <dgm:t>
        <a:bodyPr/>
        <a:lstStyle/>
        <a:p>
          <a:endParaRPr lang="ru-RU"/>
        </a:p>
      </dgm:t>
    </dgm:pt>
    <dgm:pt modelId="{7990CB6E-1BF1-4D78-B445-5B686382AB02}" type="sibTrans" cxnId="{8F687DD0-2606-4CF8-83CF-8D9CDC9BB91D}">
      <dgm:prSet/>
      <dgm:spPr/>
      <dgm:t>
        <a:bodyPr/>
        <a:lstStyle/>
        <a:p>
          <a:endParaRPr lang="ru-RU"/>
        </a:p>
      </dgm:t>
    </dgm:pt>
    <dgm:pt modelId="{05B8F278-9EFF-4E40-8B7B-B9C2361D962C}">
      <dgm:prSet phldrT="[Текст]"/>
      <dgm:spPr/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безопасность и правоохранительная деятельность</a:t>
          </a:r>
        </a:p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0,0 тыс. руб.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2ADF14-1ED7-4B22-89CB-F050A2627068}" type="parTrans" cxnId="{A31FEE6F-2C8B-4891-898C-3E291D92BFD6}">
      <dgm:prSet/>
      <dgm:spPr/>
      <dgm:t>
        <a:bodyPr/>
        <a:lstStyle/>
        <a:p>
          <a:endParaRPr lang="ru-RU"/>
        </a:p>
      </dgm:t>
    </dgm:pt>
    <dgm:pt modelId="{F1D5ECFF-FE28-450C-BFF4-26AF1FD02F1C}" type="sibTrans" cxnId="{A31FEE6F-2C8B-4891-898C-3E291D92BFD6}">
      <dgm:prSet/>
      <dgm:spPr/>
      <dgm:t>
        <a:bodyPr/>
        <a:lstStyle/>
        <a:p>
          <a:endParaRPr lang="ru-RU"/>
        </a:p>
      </dgm:t>
    </dgm:pt>
    <dgm:pt modelId="{3538A437-4018-424C-BE07-1EB90B0DB3E5}">
      <dgm:prSet phldrT="[Текст]"/>
      <dgm:spPr/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экономика</a:t>
          </a:r>
        </a:p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180,9 тыс. руб.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8B27EA-751C-4006-AD33-2FEF1C9D02D5}" type="parTrans" cxnId="{37C5A1FF-8FDE-41AA-B5EB-61CCC5D74FFF}">
      <dgm:prSet/>
      <dgm:spPr/>
      <dgm:t>
        <a:bodyPr/>
        <a:lstStyle/>
        <a:p>
          <a:endParaRPr lang="ru-RU"/>
        </a:p>
      </dgm:t>
    </dgm:pt>
    <dgm:pt modelId="{3C8C6C8C-1305-4D11-9653-ECBA9AF106B6}" type="sibTrans" cxnId="{37C5A1FF-8FDE-41AA-B5EB-61CCC5D74FFF}">
      <dgm:prSet/>
      <dgm:spPr/>
      <dgm:t>
        <a:bodyPr/>
        <a:lstStyle/>
        <a:p>
          <a:endParaRPr lang="ru-RU"/>
        </a:p>
      </dgm:t>
    </dgm:pt>
    <dgm:pt modelId="{03DBD971-6156-41A5-B46D-CDD0C67A3BF0}">
      <dgm:prSet phldrT="[Текст]"/>
      <dgm:spPr/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Национальная оборона</a:t>
          </a:r>
        </a:p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110,8 тыс. руб.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EAA355-B311-485B-BC61-CE97A2332A8A}" type="parTrans" cxnId="{7C42DB41-0334-411B-BE3F-5475CD2A2FA2}">
      <dgm:prSet/>
      <dgm:spPr/>
      <dgm:t>
        <a:bodyPr/>
        <a:lstStyle/>
        <a:p>
          <a:endParaRPr lang="ru-RU"/>
        </a:p>
      </dgm:t>
    </dgm:pt>
    <dgm:pt modelId="{637464A1-027A-4673-86B5-7BF00E3B2FDB}" type="sibTrans" cxnId="{7C42DB41-0334-411B-BE3F-5475CD2A2FA2}">
      <dgm:prSet/>
      <dgm:spPr/>
      <dgm:t>
        <a:bodyPr/>
        <a:lstStyle/>
        <a:p>
          <a:endParaRPr lang="ru-RU"/>
        </a:p>
      </dgm:t>
    </dgm:pt>
    <dgm:pt modelId="{74606B66-CECE-4E48-A664-42E821854EA5}">
      <dgm:prSet phldrT="[Текст]"/>
      <dgm:spPr/>
      <dgm:t>
        <a:bodyPr/>
        <a:lstStyle/>
        <a:p>
          <a:r>
            <a:rPr lang="ru-RU" b="1" dirty="0" smtClean="0">
              <a:solidFill>
                <a:srgbClr val="0099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Образование</a:t>
          </a:r>
        </a:p>
        <a:p>
          <a:r>
            <a:rPr lang="ru-RU" b="1" dirty="0" smtClean="0">
              <a:solidFill>
                <a:srgbClr val="0099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0,0 тыс. руб.</a:t>
          </a:r>
          <a:endParaRPr lang="ru-RU" b="1" dirty="0">
            <a:solidFill>
              <a:srgbClr val="00999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79E37BB-F90F-4541-B843-36B8543A777F}" type="parTrans" cxnId="{2EDC4D97-E701-43D3-AD82-E6640EED9E54}">
      <dgm:prSet/>
      <dgm:spPr/>
      <dgm:t>
        <a:bodyPr/>
        <a:lstStyle/>
        <a:p>
          <a:endParaRPr lang="ru-RU"/>
        </a:p>
      </dgm:t>
    </dgm:pt>
    <dgm:pt modelId="{DB035BC4-8B38-4777-9FCC-2A25E6B7A41F}" type="sibTrans" cxnId="{2EDC4D97-E701-43D3-AD82-E6640EED9E54}">
      <dgm:prSet/>
      <dgm:spPr/>
      <dgm:t>
        <a:bodyPr/>
        <a:lstStyle/>
        <a:p>
          <a:endParaRPr lang="ru-RU"/>
        </a:p>
      </dgm:t>
    </dgm:pt>
    <dgm:pt modelId="{97B59FBB-78E2-44C2-83B5-1BD350B7555D}">
      <dgm:prSet/>
      <dgm:spPr/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Физическая культура и спорт   </a:t>
          </a:r>
        </a:p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0,0 тыс. руб.</a:t>
          </a:r>
          <a:endParaRPr lang="ru-RU" dirty="0"/>
        </a:p>
      </dgm:t>
    </dgm:pt>
    <dgm:pt modelId="{DD32F988-92F8-4931-90D0-0015CB41D7DD}" type="parTrans" cxnId="{DFB48564-66EF-42A3-AD87-393C60105BB8}">
      <dgm:prSet/>
      <dgm:spPr/>
      <dgm:t>
        <a:bodyPr/>
        <a:lstStyle/>
        <a:p>
          <a:endParaRPr lang="ru-RU"/>
        </a:p>
      </dgm:t>
    </dgm:pt>
    <dgm:pt modelId="{D5C0C716-B5FE-4074-A247-C0BAD05F8944}" type="sibTrans" cxnId="{DFB48564-66EF-42A3-AD87-393C60105BB8}">
      <dgm:prSet/>
      <dgm:spPr/>
      <dgm:t>
        <a:bodyPr/>
        <a:lstStyle/>
        <a:p>
          <a:endParaRPr lang="ru-RU"/>
        </a:p>
      </dgm:t>
    </dgm:pt>
    <dgm:pt modelId="{7D006B0B-6727-4758-87FD-A750B2865F7B}" type="pres">
      <dgm:prSet presAssocID="{EFC9298D-E846-4654-9798-8B006002857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19DE523-24F1-4597-8BFD-E775C15FE74A}" type="pres">
      <dgm:prSet presAssocID="{A5E69884-F0A7-4B41-8FF5-AAB06741361A}" presName="node" presStyleLbl="node1" presStyleIdx="0" presStyleCnt="9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4CD03ED4-9FB8-4EAC-BF5F-762E8AEEEECD}" type="pres">
      <dgm:prSet presAssocID="{16BD694A-6A21-4BFC-94B4-ECC28595A934}" presName="sibTrans" presStyleCnt="0"/>
      <dgm:spPr/>
      <dgm:t>
        <a:bodyPr/>
        <a:lstStyle/>
        <a:p>
          <a:endParaRPr lang="ru-RU"/>
        </a:p>
      </dgm:t>
    </dgm:pt>
    <dgm:pt modelId="{6A3720D5-1F25-4C12-9F42-EB3EC5034922}" type="pres">
      <dgm:prSet presAssocID="{03DBD971-6156-41A5-B46D-CDD0C67A3BF0}" presName="node" presStyleLbl="node1" presStyleIdx="1" presStyleCnt="9" custLinFactNeighborX="781" custLinFactNeighborY="5431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54F25CD1-D935-4E50-AD92-C5150C900A06}" type="pres">
      <dgm:prSet presAssocID="{637464A1-027A-4673-86B5-7BF00E3B2FDB}" presName="sibTrans" presStyleCnt="0"/>
      <dgm:spPr/>
      <dgm:t>
        <a:bodyPr/>
        <a:lstStyle/>
        <a:p>
          <a:endParaRPr lang="ru-RU"/>
        </a:p>
      </dgm:t>
    </dgm:pt>
    <dgm:pt modelId="{E5D67C34-7FB2-45EC-A4C3-F1C86647A28F}" type="pres">
      <dgm:prSet presAssocID="{05B8F278-9EFF-4E40-8B7B-B9C2361D962C}" presName="node" presStyleLbl="node1" presStyleIdx="2" presStyleCnt="9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42659F49-3629-43F6-9A7C-AB8F2CDB9483}" type="pres">
      <dgm:prSet presAssocID="{F1D5ECFF-FE28-450C-BFF4-26AF1FD02F1C}" presName="sibTrans" presStyleCnt="0"/>
      <dgm:spPr/>
      <dgm:t>
        <a:bodyPr/>
        <a:lstStyle/>
        <a:p>
          <a:endParaRPr lang="ru-RU"/>
        </a:p>
      </dgm:t>
    </dgm:pt>
    <dgm:pt modelId="{568C610D-6D67-49FE-9E20-A523B07AEC94}" type="pres">
      <dgm:prSet presAssocID="{3538A437-4018-424C-BE07-1EB90B0DB3E5}" presName="node" presStyleLbl="node1" presStyleIdx="3" presStyleCnt="9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DBFB2604-9FF4-44B1-BE15-D39EFEA1CA06}" type="pres">
      <dgm:prSet presAssocID="{3C8C6C8C-1305-4D11-9653-ECBA9AF106B6}" presName="sibTrans" presStyleCnt="0"/>
      <dgm:spPr/>
      <dgm:t>
        <a:bodyPr/>
        <a:lstStyle/>
        <a:p>
          <a:endParaRPr lang="ru-RU"/>
        </a:p>
      </dgm:t>
    </dgm:pt>
    <dgm:pt modelId="{416D389E-1906-4628-AB3D-97BCDE0F8520}" type="pres">
      <dgm:prSet presAssocID="{1F257D80-3529-4697-9186-EC854F333D20}" presName="node" presStyleLbl="node1" presStyleIdx="4" presStyleCnt="9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72E431E7-0EEA-4E62-97B1-19152DA49804}" type="pres">
      <dgm:prSet presAssocID="{5066F600-18D8-4907-8D13-36072B42DF55}" presName="sibTrans" presStyleCnt="0"/>
      <dgm:spPr/>
      <dgm:t>
        <a:bodyPr/>
        <a:lstStyle/>
        <a:p>
          <a:endParaRPr lang="ru-RU"/>
        </a:p>
      </dgm:t>
    </dgm:pt>
    <dgm:pt modelId="{396F3610-6898-4F07-B1B7-DDB2CD28A9C7}" type="pres">
      <dgm:prSet presAssocID="{2E106A4D-1827-4786-8B22-F8E12C13AD13}" presName="node" presStyleLbl="node1" presStyleIdx="5" presStyleCnt="9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CC4B1EF2-39F8-4662-9A2E-4D53D862B399}" type="pres">
      <dgm:prSet presAssocID="{0206B7A9-CCB2-4F35-A8A6-087B6B9A5380}" presName="sibTrans" presStyleCnt="0"/>
      <dgm:spPr/>
      <dgm:t>
        <a:bodyPr/>
        <a:lstStyle/>
        <a:p>
          <a:endParaRPr lang="ru-RU"/>
        </a:p>
      </dgm:t>
    </dgm:pt>
    <dgm:pt modelId="{AD2C35C9-A78F-4E9D-B56A-214677EF890E}" type="pres">
      <dgm:prSet presAssocID="{74606B66-CECE-4E48-A664-42E821854EA5}" presName="node" presStyleLbl="node1" presStyleIdx="6" presStyleCnt="9" custScaleX="99737" custScaleY="97491" custLinFactNeighborX="-56329" custLinFactNeighborY="-5192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D7236AB0-EECD-440E-9B5A-0F94A2C79996}" type="pres">
      <dgm:prSet presAssocID="{DB035BC4-8B38-4777-9FCC-2A25E6B7A41F}" presName="sibTrans" presStyleCnt="0"/>
      <dgm:spPr/>
      <dgm:t>
        <a:bodyPr/>
        <a:lstStyle/>
        <a:p>
          <a:endParaRPr lang="ru-RU"/>
        </a:p>
      </dgm:t>
    </dgm:pt>
    <dgm:pt modelId="{D5EFF21E-E139-4CF8-A716-D4D50612462F}" type="pres">
      <dgm:prSet presAssocID="{269A53EA-BA11-4AF7-9BE5-E082E4E3AB0F}" presName="node" presStyleLbl="node1" presStyleIdx="7" presStyleCnt="9" custFlipHor="1" custScaleX="95159" custScaleY="104054" custLinFactNeighborX="-3827" custLinFactNeighborY="2950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30936EB0-DB58-4899-ADFE-7C3A8C9787B6}" type="pres">
      <dgm:prSet presAssocID="{7990CB6E-1BF1-4D78-B445-5B686382AB02}" presName="sibTrans" presStyleCnt="0"/>
      <dgm:spPr/>
      <dgm:t>
        <a:bodyPr/>
        <a:lstStyle/>
        <a:p>
          <a:endParaRPr lang="ru-RU"/>
        </a:p>
      </dgm:t>
    </dgm:pt>
    <dgm:pt modelId="{1AD6AF87-AAAC-4A6E-B6B4-643857A1EBA5}" type="pres">
      <dgm:prSet presAssocID="{97B59FBB-78E2-44C2-83B5-1BD350B7555D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C0D2597-1FB3-46C9-BA61-4F074D1490D5}" srcId="{EFC9298D-E846-4654-9798-8B0060028573}" destId="{A5E69884-F0A7-4B41-8FF5-AAB06741361A}" srcOrd="0" destOrd="0" parTransId="{DDBE57AC-1CCD-47AC-A3A6-26464AFF905A}" sibTransId="{16BD694A-6A21-4BFC-94B4-ECC28595A934}"/>
    <dgm:cxn modelId="{A31FEE6F-2C8B-4891-898C-3E291D92BFD6}" srcId="{EFC9298D-E846-4654-9798-8B0060028573}" destId="{05B8F278-9EFF-4E40-8B7B-B9C2361D962C}" srcOrd="2" destOrd="0" parTransId="{C82ADF14-1ED7-4B22-89CB-F050A2627068}" sibTransId="{F1D5ECFF-FE28-450C-BFF4-26AF1FD02F1C}"/>
    <dgm:cxn modelId="{37C5A1FF-8FDE-41AA-B5EB-61CCC5D74FFF}" srcId="{EFC9298D-E846-4654-9798-8B0060028573}" destId="{3538A437-4018-424C-BE07-1EB90B0DB3E5}" srcOrd="3" destOrd="0" parTransId="{DB8B27EA-751C-4006-AD33-2FEF1C9D02D5}" sibTransId="{3C8C6C8C-1305-4D11-9653-ECBA9AF106B6}"/>
    <dgm:cxn modelId="{6227EAA8-53AB-45E4-B7F1-C2A25912A1A9}" type="presOf" srcId="{05B8F278-9EFF-4E40-8B7B-B9C2361D962C}" destId="{E5D67C34-7FB2-45EC-A4C3-F1C86647A28F}" srcOrd="0" destOrd="0" presId="urn:microsoft.com/office/officeart/2005/8/layout/default#2"/>
    <dgm:cxn modelId="{DFB48564-66EF-42A3-AD87-393C60105BB8}" srcId="{EFC9298D-E846-4654-9798-8B0060028573}" destId="{97B59FBB-78E2-44C2-83B5-1BD350B7555D}" srcOrd="8" destOrd="0" parTransId="{DD32F988-92F8-4931-90D0-0015CB41D7DD}" sibTransId="{D5C0C716-B5FE-4074-A247-C0BAD05F8944}"/>
    <dgm:cxn modelId="{2F22E8D5-EDA9-4111-A53E-6CBDA1EF59AA}" srcId="{EFC9298D-E846-4654-9798-8B0060028573}" destId="{2E106A4D-1827-4786-8B22-F8E12C13AD13}" srcOrd="5" destOrd="0" parTransId="{368DF7A4-A606-4522-8C13-60131610B226}" sibTransId="{0206B7A9-CCB2-4F35-A8A6-087B6B9A5380}"/>
    <dgm:cxn modelId="{2EDC4D97-E701-43D3-AD82-E6640EED9E54}" srcId="{EFC9298D-E846-4654-9798-8B0060028573}" destId="{74606B66-CECE-4E48-A664-42E821854EA5}" srcOrd="6" destOrd="0" parTransId="{579E37BB-F90F-4541-B843-36B8543A777F}" sibTransId="{DB035BC4-8B38-4777-9FCC-2A25E6B7A41F}"/>
    <dgm:cxn modelId="{58498A1E-6939-403F-B515-356FDA2A070E}" type="presOf" srcId="{A5E69884-F0A7-4B41-8FF5-AAB06741361A}" destId="{E19DE523-24F1-4597-8BFD-E775C15FE74A}" srcOrd="0" destOrd="0" presId="urn:microsoft.com/office/officeart/2005/8/layout/default#2"/>
    <dgm:cxn modelId="{7C44420A-6D13-48FA-8BF0-11C46FBE2D3F}" srcId="{EFC9298D-E846-4654-9798-8B0060028573}" destId="{1F257D80-3529-4697-9186-EC854F333D20}" srcOrd="4" destOrd="0" parTransId="{D56AAECC-AB64-425A-8D07-EDF5E8AEBA7B}" sibTransId="{5066F600-18D8-4907-8D13-36072B42DF55}"/>
    <dgm:cxn modelId="{7C42DB41-0334-411B-BE3F-5475CD2A2FA2}" srcId="{EFC9298D-E846-4654-9798-8B0060028573}" destId="{03DBD971-6156-41A5-B46D-CDD0C67A3BF0}" srcOrd="1" destOrd="0" parTransId="{77EAA355-B311-485B-BC61-CE97A2332A8A}" sibTransId="{637464A1-027A-4673-86B5-7BF00E3B2FDB}"/>
    <dgm:cxn modelId="{CC79D629-1213-4945-9C61-7E8EA145A5F0}" type="presOf" srcId="{3538A437-4018-424C-BE07-1EB90B0DB3E5}" destId="{568C610D-6D67-49FE-9E20-A523B07AEC94}" srcOrd="0" destOrd="0" presId="urn:microsoft.com/office/officeart/2005/8/layout/default#2"/>
    <dgm:cxn modelId="{228D708A-E02D-4D8D-B259-25B02EB92ECC}" type="presOf" srcId="{03DBD971-6156-41A5-B46D-CDD0C67A3BF0}" destId="{6A3720D5-1F25-4C12-9F42-EB3EC5034922}" srcOrd="0" destOrd="0" presId="urn:microsoft.com/office/officeart/2005/8/layout/default#2"/>
    <dgm:cxn modelId="{BB20B8D3-EA72-4832-AC71-254CA4F89FA8}" type="presOf" srcId="{EFC9298D-E846-4654-9798-8B0060028573}" destId="{7D006B0B-6727-4758-87FD-A750B2865F7B}" srcOrd="0" destOrd="0" presId="urn:microsoft.com/office/officeart/2005/8/layout/default#2"/>
    <dgm:cxn modelId="{0C3FEBDF-FD60-4C73-A68C-68C06013F893}" type="presOf" srcId="{1F257D80-3529-4697-9186-EC854F333D20}" destId="{416D389E-1906-4628-AB3D-97BCDE0F8520}" srcOrd="0" destOrd="0" presId="urn:microsoft.com/office/officeart/2005/8/layout/default#2"/>
    <dgm:cxn modelId="{8FC3566F-F6BB-41BD-9F77-8F1619DF3369}" type="presOf" srcId="{269A53EA-BA11-4AF7-9BE5-E082E4E3AB0F}" destId="{D5EFF21E-E139-4CF8-A716-D4D50612462F}" srcOrd="0" destOrd="0" presId="urn:microsoft.com/office/officeart/2005/8/layout/default#2"/>
    <dgm:cxn modelId="{3216C9CE-2DC5-4CB4-BD06-9370E2F8C480}" type="presOf" srcId="{74606B66-CECE-4E48-A664-42E821854EA5}" destId="{AD2C35C9-A78F-4E9D-B56A-214677EF890E}" srcOrd="0" destOrd="0" presId="urn:microsoft.com/office/officeart/2005/8/layout/default#2"/>
    <dgm:cxn modelId="{8F687DD0-2606-4CF8-83CF-8D9CDC9BB91D}" srcId="{EFC9298D-E846-4654-9798-8B0060028573}" destId="{269A53EA-BA11-4AF7-9BE5-E082E4E3AB0F}" srcOrd="7" destOrd="0" parTransId="{7EDF369D-0263-49D1-8FDD-4D3B0DAEF038}" sibTransId="{7990CB6E-1BF1-4D78-B445-5B686382AB02}"/>
    <dgm:cxn modelId="{B07614C6-0588-4FAB-9FEC-2C354D25A31F}" type="presOf" srcId="{97B59FBB-78E2-44C2-83B5-1BD350B7555D}" destId="{1AD6AF87-AAAC-4A6E-B6B4-643857A1EBA5}" srcOrd="0" destOrd="0" presId="urn:microsoft.com/office/officeart/2005/8/layout/default#2"/>
    <dgm:cxn modelId="{925FD3FE-8F27-4247-9C86-04AEFB50796B}" type="presOf" srcId="{2E106A4D-1827-4786-8B22-F8E12C13AD13}" destId="{396F3610-6898-4F07-B1B7-DDB2CD28A9C7}" srcOrd="0" destOrd="0" presId="urn:microsoft.com/office/officeart/2005/8/layout/default#2"/>
    <dgm:cxn modelId="{D442BB4C-C911-421C-BFD8-3183B9A60EEA}" type="presParOf" srcId="{7D006B0B-6727-4758-87FD-A750B2865F7B}" destId="{E19DE523-24F1-4597-8BFD-E775C15FE74A}" srcOrd="0" destOrd="0" presId="urn:microsoft.com/office/officeart/2005/8/layout/default#2"/>
    <dgm:cxn modelId="{E7A1575F-090D-4949-B857-2D91DE2BBED6}" type="presParOf" srcId="{7D006B0B-6727-4758-87FD-A750B2865F7B}" destId="{4CD03ED4-9FB8-4EAC-BF5F-762E8AEEEECD}" srcOrd="1" destOrd="0" presId="urn:microsoft.com/office/officeart/2005/8/layout/default#2"/>
    <dgm:cxn modelId="{77CD4332-D95C-4123-BE39-4D513A26255A}" type="presParOf" srcId="{7D006B0B-6727-4758-87FD-A750B2865F7B}" destId="{6A3720D5-1F25-4C12-9F42-EB3EC5034922}" srcOrd="2" destOrd="0" presId="urn:microsoft.com/office/officeart/2005/8/layout/default#2"/>
    <dgm:cxn modelId="{CC11BEAE-BD17-4AE5-B242-AB00A90C2CF3}" type="presParOf" srcId="{7D006B0B-6727-4758-87FD-A750B2865F7B}" destId="{54F25CD1-D935-4E50-AD92-C5150C900A06}" srcOrd="3" destOrd="0" presId="urn:microsoft.com/office/officeart/2005/8/layout/default#2"/>
    <dgm:cxn modelId="{B777360A-DDBA-4F4F-877D-B15E59623128}" type="presParOf" srcId="{7D006B0B-6727-4758-87FD-A750B2865F7B}" destId="{E5D67C34-7FB2-45EC-A4C3-F1C86647A28F}" srcOrd="4" destOrd="0" presId="urn:microsoft.com/office/officeart/2005/8/layout/default#2"/>
    <dgm:cxn modelId="{C746E0EF-D921-4D34-B8D5-F18C03D280A5}" type="presParOf" srcId="{7D006B0B-6727-4758-87FD-A750B2865F7B}" destId="{42659F49-3629-43F6-9A7C-AB8F2CDB9483}" srcOrd="5" destOrd="0" presId="urn:microsoft.com/office/officeart/2005/8/layout/default#2"/>
    <dgm:cxn modelId="{C2E966AC-BD34-47A3-ADB9-E2D8C11A3598}" type="presParOf" srcId="{7D006B0B-6727-4758-87FD-A750B2865F7B}" destId="{568C610D-6D67-49FE-9E20-A523B07AEC94}" srcOrd="6" destOrd="0" presId="urn:microsoft.com/office/officeart/2005/8/layout/default#2"/>
    <dgm:cxn modelId="{9E8CA109-4102-44E7-ABAB-A9D4141D42DD}" type="presParOf" srcId="{7D006B0B-6727-4758-87FD-A750B2865F7B}" destId="{DBFB2604-9FF4-44B1-BE15-D39EFEA1CA06}" srcOrd="7" destOrd="0" presId="urn:microsoft.com/office/officeart/2005/8/layout/default#2"/>
    <dgm:cxn modelId="{69764D57-0D4E-4078-8725-E06D4B206370}" type="presParOf" srcId="{7D006B0B-6727-4758-87FD-A750B2865F7B}" destId="{416D389E-1906-4628-AB3D-97BCDE0F8520}" srcOrd="8" destOrd="0" presId="urn:microsoft.com/office/officeart/2005/8/layout/default#2"/>
    <dgm:cxn modelId="{22ED7A04-1C58-4B11-8210-D08607E94DCA}" type="presParOf" srcId="{7D006B0B-6727-4758-87FD-A750B2865F7B}" destId="{72E431E7-0EEA-4E62-97B1-19152DA49804}" srcOrd="9" destOrd="0" presId="urn:microsoft.com/office/officeart/2005/8/layout/default#2"/>
    <dgm:cxn modelId="{05F3171B-EED1-442B-8D55-D01F14A6E287}" type="presParOf" srcId="{7D006B0B-6727-4758-87FD-A750B2865F7B}" destId="{396F3610-6898-4F07-B1B7-DDB2CD28A9C7}" srcOrd="10" destOrd="0" presId="urn:microsoft.com/office/officeart/2005/8/layout/default#2"/>
    <dgm:cxn modelId="{FACA016D-31B7-43DD-8B9D-2C054AF48524}" type="presParOf" srcId="{7D006B0B-6727-4758-87FD-A750B2865F7B}" destId="{CC4B1EF2-39F8-4662-9A2E-4D53D862B399}" srcOrd="11" destOrd="0" presId="urn:microsoft.com/office/officeart/2005/8/layout/default#2"/>
    <dgm:cxn modelId="{7DE5D406-87A0-4A95-AFEB-0474574B338C}" type="presParOf" srcId="{7D006B0B-6727-4758-87FD-A750B2865F7B}" destId="{AD2C35C9-A78F-4E9D-B56A-214677EF890E}" srcOrd="12" destOrd="0" presId="urn:microsoft.com/office/officeart/2005/8/layout/default#2"/>
    <dgm:cxn modelId="{C8225591-50BB-4BF0-AF80-A1FC1D438474}" type="presParOf" srcId="{7D006B0B-6727-4758-87FD-A750B2865F7B}" destId="{D7236AB0-EECD-440E-9B5A-0F94A2C79996}" srcOrd="13" destOrd="0" presId="urn:microsoft.com/office/officeart/2005/8/layout/default#2"/>
    <dgm:cxn modelId="{F150124B-1ADA-40B4-AF27-2AE5E0C82051}" type="presParOf" srcId="{7D006B0B-6727-4758-87FD-A750B2865F7B}" destId="{D5EFF21E-E139-4CF8-A716-D4D50612462F}" srcOrd="14" destOrd="0" presId="urn:microsoft.com/office/officeart/2005/8/layout/default#2"/>
    <dgm:cxn modelId="{5E4CBDB9-135C-441F-87D2-96904D6213EA}" type="presParOf" srcId="{7D006B0B-6727-4758-87FD-A750B2865F7B}" destId="{30936EB0-DB58-4899-ADFE-7C3A8C9787B6}" srcOrd="15" destOrd="0" presId="urn:microsoft.com/office/officeart/2005/8/layout/default#2"/>
    <dgm:cxn modelId="{5E6BADAD-1BAB-4581-BF50-B5B68D5F49F8}" type="presParOf" srcId="{7D006B0B-6727-4758-87FD-A750B2865F7B}" destId="{1AD6AF87-AAAC-4A6E-B6B4-643857A1EBA5}" srcOrd="16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9DE523-24F1-4597-8BFD-E775C15FE74A}">
      <dsp:nvSpPr>
        <dsp:cNvPr id="0" name=""/>
        <dsp:cNvSpPr/>
      </dsp:nvSpPr>
      <dsp:spPr>
        <a:xfrm>
          <a:off x="640556" y="719"/>
          <a:ext cx="1504652" cy="9027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Налог на доходы </a:t>
          </a:r>
          <a:r>
            <a:rPr lang="ru-RU" sz="600" b="1" kern="12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физических</a:t>
          </a:r>
          <a:r>
            <a:rPr lang="ru-RU" sz="6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лиц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729,9</a:t>
          </a:r>
          <a:endParaRPr lang="ru-RU" sz="600" b="1" kern="1200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60907" y="132930"/>
        <a:ext cx="1063950" cy="638369"/>
      </dsp:txXfrm>
    </dsp:sp>
    <dsp:sp modelId="{50D5674F-5021-4C6D-B027-59E216CBEE1E}">
      <dsp:nvSpPr>
        <dsp:cNvPr id="0" name=""/>
        <dsp:cNvSpPr/>
      </dsp:nvSpPr>
      <dsp:spPr>
        <a:xfrm>
          <a:off x="2295673" y="719"/>
          <a:ext cx="1504652" cy="902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Единый сельскохозяйственный налог 85,8</a:t>
          </a:r>
          <a:endParaRPr lang="ru-RU" sz="600" b="1" kern="1200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95673" y="719"/>
        <a:ext cx="1504652" cy="902791"/>
      </dsp:txXfrm>
    </dsp:sp>
    <dsp:sp modelId="{568C610D-6D67-49FE-9E20-A523B07AEC94}">
      <dsp:nvSpPr>
        <dsp:cNvPr id="0" name=""/>
        <dsp:cNvSpPr/>
      </dsp:nvSpPr>
      <dsp:spPr>
        <a:xfrm>
          <a:off x="3950791" y="719"/>
          <a:ext cx="1504652" cy="902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Налог на имущество физических лиц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194,7</a:t>
          </a:r>
          <a:endParaRPr lang="ru-RU" sz="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50791" y="719"/>
        <a:ext cx="1504652" cy="902791"/>
      </dsp:txXfrm>
    </dsp:sp>
    <dsp:sp modelId="{416D389E-1906-4628-AB3D-97BCDE0F8520}">
      <dsp:nvSpPr>
        <dsp:cNvPr id="0" name=""/>
        <dsp:cNvSpPr/>
      </dsp:nvSpPr>
      <dsp:spPr>
        <a:xfrm>
          <a:off x="640556" y="1053975"/>
          <a:ext cx="1504652" cy="902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Земельный налог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1812,9</a:t>
          </a:r>
          <a:endParaRPr lang="ru-RU" sz="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0556" y="1053975"/>
        <a:ext cx="1504652" cy="902791"/>
      </dsp:txXfrm>
    </dsp:sp>
    <dsp:sp modelId="{3F504124-2CD3-43F1-9B74-F18BF34C647A}">
      <dsp:nvSpPr>
        <dsp:cNvPr id="0" name=""/>
        <dsp:cNvSpPr/>
      </dsp:nvSpPr>
      <dsp:spPr>
        <a:xfrm>
          <a:off x="2295673" y="1053975"/>
          <a:ext cx="1504652" cy="902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Государственная пошлина за совершение нотариальных действий ( за исключением действий, совершаемых консульскими учреждениями Российской Федерации)  7,4</a:t>
          </a:r>
          <a:endParaRPr lang="ru-RU" sz="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95673" y="1053975"/>
        <a:ext cx="1504652" cy="902791"/>
      </dsp:txXfrm>
    </dsp:sp>
    <dsp:sp modelId="{396F3610-6898-4F07-B1B7-DDB2CD28A9C7}">
      <dsp:nvSpPr>
        <dsp:cNvPr id="0" name=""/>
        <dsp:cNvSpPr/>
      </dsp:nvSpPr>
      <dsp:spPr>
        <a:xfrm>
          <a:off x="3950791" y="1053975"/>
          <a:ext cx="1504652" cy="9027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Денежные взыскания, штрафы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12,0</a:t>
          </a:r>
          <a:endParaRPr lang="ru-RU" sz="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71142" y="1186186"/>
        <a:ext cx="1063950" cy="638369"/>
      </dsp:txXfrm>
    </dsp:sp>
    <dsp:sp modelId="{D5EFF21E-E139-4CF8-A716-D4D50612462F}">
      <dsp:nvSpPr>
        <dsp:cNvPr id="0" name=""/>
        <dsp:cNvSpPr/>
      </dsp:nvSpPr>
      <dsp:spPr>
        <a:xfrm>
          <a:off x="640556" y="2107232"/>
          <a:ext cx="1504652" cy="902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Доходы от реализации иного имущества, находящегося в собственности сельских поселений (за исключением имущества муниципальных бюджетных и автономных учреждений, а также имущества муниципальных унитарных предприятий, в том числе казенных), в части реализации основных средств по указанному имуществу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218,6</a:t>
          </a:r>
          <a:endParaRPr lang="ru-RU" sz="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0556" y="2107232"/>
        <a:ext cx="1504652" cy="902791"/>
      </dsp:txXfrm>
    </dsp:sp>
    <dsp:sp modelId="{F2BF61DD-A5BD-4B0F-8021-AB442B72ED79}">
      <dsp:nvSpPr>
        <dsp:cNvPr id="0" name=""/>
        <dsp:cNvSpPr/>
      </dsp:nvSpPr>
      <dsp:spPr>
        <a:xfrm>
          <a:off x="2295673" y="2107232"/>
          <a:ext cx="1504652" cy="902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Доходы, получаемые в виде арендной платы за земельные участки после разграничения государственной собственности на землю, а также средства от продажи права на заключение договоров аренды указанных земельных участков ( за исключением земельных участков бюджетных и автономных учреждений)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50,4</a:t>
          </a:r>
          <a:endParaRPr lang="ru-RU" sz="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95673" y="2107232"/>
        <a:ext cx="1504652" cy="902791"/>
      </dsp:txXfrm>
    </dsp:sp>
    <dsp:sp modelId="{1E788828-E892-4465-A6B8-8864FF9D7A35}">
      <dsp:nvSpPr>
        <dsp:cNvPr id="0" name=""/>
        <dsp:cNvSpPr/>
      </dsp:nvSpPr>
      <dsp:spPr>
        <a:xfrm>
          <a:off x="3950791" y="2107232"/>
          <a:ext cx="1504652" cy="902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Доходы, поступающие в порядке возмещения расходов, понесенных в связи с эксплуатацией имущества  0,2</a:t>
          </a:r>
          <a:endParaRPr lang="ru-RU" sz="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50791" y="2107232"/>
        <a:ext cx="1504652" cy="902791"/>
      </dsp:txXfrm>
    </dsp:sp>
    <dsp:sp modelId="{F0CD13ED-CD83-4E5F-BF5B-5B1B1F464B26}">
      <dsp:nvSpPr>
        <dsp:cNvPr id="0" name=""/>
        <dsp:cNvSpPr/>
      </dsp:nvSpPr>
      <dsp:spPr>
        <a:xfrm>
          <a:off x="640556" y="3160489"/>
          <a:ext cx="1504652" cy="902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Дотации бюджетам субъектов Российской Федерации и муниципальных образований 4173,9</a:t>
          </a:r>
          <a:endParaRPr lang="ru-RU" sz="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0556" y="3160489"/>
        <a:ext cx="1504652" cy="902791"/>
      </dsp:txXfrm>
    </dsp:sp>
    <dsp:sp modelId="{98D9B815-AE2A-4D0E-9888-B226115C366F}">
      <dsp:nvSpPr>
        <dsp:cNvPr id="0" name=""/>
        <dsp:cNvSpPr/>
      </dsp:nvSpPr>
      <dsp:spPr>
        <a:xfrm>
          <a:off x="2295673" y="3160489"/>
          <a:ext cx="1504652" cy="902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Субвенции бюджетам субъектов Российской Федерации и муниципальных образований 111,0</a:t>
          </a:r>
          <a:endParaRPr lang="ru-RU" sz="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95673" y="3160489"/>
        <a:ext cx="1504652" cy="902791"/>
      </dsp:txXfrm>
    </dsp:sp>
    <dsp:sp modelId="{4F93F4BA-99ED-41B4-88AD-39D9B4193754}">
      <dsp:nvSpPr>
        <dsp:cNvPr id="0" name=""/>
        <dsp:cNvSpPr/>
      </dsp:nvSpPr>
      <dsp:spPr>
        <a:xfrm>
          <a:off x="3950791" y="3160489"/>
          <a:ext cx="1504652" cy="9027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Иные межбюджетные трансферты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657,4</a:t>
          </a:r>
          <a:endParaRPr lang="ru-RU" sz="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71142" y="3292700"/>
        <a:ext cx="1063950" cy="6383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9DE523-24F1-4597-8BFD-E775C15FE74A}">
      <dsp:nvSpPr>
        <dsp:cNvPr id="0" name=""/>
        <dsp:cNvSpPr/>
      </dsp:nvSpPr>
      <dsp:spPr>
        <a:xfrm>
          <a:off x="136421" y="1247"/>
          <a:ext cx="2097479" cy="1258487"/>
        </a:xfrm>
        <a:prstGeom prst="flowChartAlternateProcess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Общегосударственные вопросы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5 293,2 тыс. руб.</a:t>
          </a:r>
          <a:endParaRPr lang="ru-RU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7854" y="62680"/>
        <a:ext cx="1974613" cy="1135621"/>
      </dsp:txXfrm>
    </dsp:sp>
    <dsp:sp modelId="{6A3720D5-1F25-4C12-9F42-EB3EC5034922}">
      <dsp:nvSpPr>
        <dsp:cNvPr id="0" name=""/>
        <dsp:cNvSpPr/>
      </dsp:nvSpPr>
      <dsp:spPr>
        <a:xfrm>
          <a:off x="2460029" y="69595"/>
          <a:ext cx="2097479" cy="1258487"/>
        </a:xfrm>
        <a:prstGeom prst="flowChartAlternateProcess">
          <a:avLst/>
        </a:prstGeom>
        <a:solidFill>
          <a:schemeClr val="accent2">
            <a:hueOff val="-2520398"/>
            <a:satOff val="1096"/>
            <a:lumOff val="3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Национальная оборона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110,8 тыс. руб.</a:t>
          </a:r>
          <a:endParaRPr lang="ru-RU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1462" y="131028"/>
        <a:ext cx="1974613" cy="1135621"/>
      </dsp:txXfrm>
    </dsp:sp>
    <dsp:sp modelId="{E5D67C34-7FB2-45EC-A4C3-F1C86647A28F}">
      <dsp:nvSpPr>
        <dsp:cNvPr id="0" name=""/>
        <dsp:cNvSpPr/>
      </dsp:nvSpPr>
      <dsp:spPr>
        <a:xfrm>
          <a:off x="4750875" y="1247"/>
          <a:ext cx="2097479" cy="1258487"/>
        </a:xfrm>
        <a:prstGeom prst="flowChartAlternateProcess">
          <a:avLst/>
        </a:prstGeom>
        <a:solidFill>
          <a:schemeClr val="accent2">
            <a:hueOff val="-5040797"/>
            <a:satOff val="2192"/>
            <a:lumOff val="6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безопасность и правоохранительная деятельность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0,0 тыс. руб.</a:t>
          </a:r>
          <a:endParaRPr lang="ru-RU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12308" y="62680"/>
        <a:ext cx="1974613" cy="1135621"/>
      </dsp:txXfrm>
    </dsp:sp>
    <dsp:sp modelId="{568C610D-6D67-49FE-9E20-A523B07AEC94}">
      <dsp:nvSpPr>
        <dsp:cNvPr id="0" name=""/>
        <dsp:cNvSpPr/>
      </dsp:nvSpPr>
      <dsp:spPr>
        <a:xfrm>
          <a:off x="136421" y="1469482"/>
          <a:ext cx="2097479" cy="1258487"/>
        </a:xfrm>
        <a:prstGeom prst="flowChartAlternateProcess">
          <a:avLst/>
        </a:prstGeom>
        <a:solidFill>
          <a:schemeClr val="accent2">
            <a:hueOff val="-7561195"/>
            <a:satOff val="3288"/>
            <a:lumOff val="9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экономика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180,9 тыс. руб.</a:t>
          </a:r>
          <a:endParaRPr lang="ru-RU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7854" y="1530915"/>
        <a:ext cx="1974613" cy="1135621"/>
      </dsp:txXfrm>
    </dsp:sp>
    <dsp:sp modelId="{416D389E-1906-4628-AB3D-97BCDE0F8520}">
      <dsp:nvSpPr>
        <dsp:cNvPr id="0" name=""/>
        <dsp:cNvSpPr/>
      </dsp:nvSpPr>
      <dsp:spPr>
        <a:xfrm>
          <a:off x="2443648" y="1469482"/>
          <a:ext cx="2097479" cy="1258487"/>
        </a:xfrm>
        <a:prstGeom prst="flowChartAlternateProcess">
          <a:avLst/>
        </a:prstGeom>
        <a:solidFill>
          <a:schemeClr val="accent2">
            <a:hueOff val="-10081593"/>
            <a:satOff val="4384"/>
            <a:lumOff val="127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8D5B7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Жилищно-коммунальное хозяйство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8D5B7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166,0 тыс. руб.</a:t>
          </a:r>
          <a:endParaRPr lang="ru-RU" sz="1400" b="1" kern="1200" dirty="0">
            <a:solidFill>
              <a:srgbClr val="8D5B7F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05081" y="1530915"/>
        <a:ext cx="1974613" cy="1135621"/>
      </dsp:txXfrm>
    </dsp:sp>
    <dsp:sp modelId="{396F3610-6898-4F07-B1B7-DDB2CD28A9C7}">
      <dsp:nvSpPr>
        <dsp:cNvPr id="0" name=""/>
        <dsp:cNvSpPr/>
      </dsp:nvSpPr>
      <dsp:spPr>
        <a:xfrm>
          <a:off x="4750875" y="1469482"/>
          <a:ext cx="2097479" cy="1258487"/>
        </a:xfrm>
        <a:prstGeom prst="flowChartAlternateProcess">
          <a:avLst/>
        </a:prstGeom>
        <a:solidFill>
          <a:schemeClr val="accent2">
            <a:hueOff val="-12601991"/>
            <a:satOff val="5481"/>
            <a:lumOff val="159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99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Культура, кинематография и средства массовой информации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99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1931,8 тыс. руб.</a:t>
          </a:r>
          <a:endParaRPr lang="ru-RU" sz="1400" b="1" kern="1200" dirty="0">
            <a:solidFill>
              <a:srgbClr val="00999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12308" y="1530915"/>
        <a:ext cx="1974613" cy="1135621"/>
      </dsp:txXfrm>
    </dsp:sp>
    <dsp:sp modelId="{AD2C35C9-A78F-4E9D-B56A-214677EF890E}">
      <dsp:nvSpPr>
        <dsp:cNvPr id="0" name=""/>
        <dsp:cNvSpPr/>
      </dsp:nvSpPr>
      <dsp:spPr>
        <a:xfrm>
          <a:off x="0" y="2913674"/>
          <a:ext cx="2091962" cy="1226912"/>
        </a:xfrm>
        <a:prstGeom prst="roundRect">
          <a:avLst/>
        </a:prstGeom>
        <a:solidFill>
          <a:schemeClr val="accent2">
            <a:hueOff val="-15122390"/>
            <a:satOff val="6577"/>
            <a:lumOff val="191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99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Образование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99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0,0 тыс. руб.</a:t>
          </a:r>
          <a:endParaRPr lang="ru-RU" sz="1400" b="1" kern="1200" dirty="0">
            <a:solidFill>
              <a:srgbClr val="00999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893" y="2973567"/>
        <a:ext cx="1972176" cy="1107126"/>
      </dsp:txXfrm>
    </dsp:sp>
    <dsp:sp modelId="{D5EFF21E-E139-4CF8-A716-D4D50612462F}">
      <dsp:nvSpPr>
        <dsp:cNvPr id="0" name=""/>
        <dsp:cNvSpPr/>
      </dsp:nvSpPr>
      <dsp:spPr>
        <a:xfrm flipH="1">
          <a:off x="2411389" y="2938965"/>
          <a:ext cx="1995940" cy="1309506"/>
        </a:xfrm>
        <a:prstGeom prst="flowChartAlternateProcess">
          <a:avLst/>
        </a:prstGeom>
        <a:solidFill>
          <a:srgbClr val="A1A81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Социальная политика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197,7 тыс. руб.</a:t>
          </a:r>
          <a:endParaRPr lang="ru-RU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75313" y="3002889"/>
        <a:ext cx="1868092" cy="1181658"/>
      </dsp:txXfrm>
    </dsp:sp>
    <dsp:sp modelId="{1AD6AF87-AAAC-4A6E-B6B4-643857A1EBA5}">
      <dsp:nvSpPr>
        <dsp:cNvPr id="0" name=""/>
        <dsp:cNvSpPr/>
      </dsp:nvSpPr>
      <dsp:spPr>
        <a:xfrm>
          <a:off x="4697347" y="2963227"/>
          <a:ext cx="2097479" cy="1258487"/>
        </a:xfrm>
        <a:prstGeom prst="rect">
          <a:avLst/>
        </a:prstGeom>
        <a:solidFill>
          <a:schemeClr val="accent2">
            <a:hueOff val="-20163186"/>
            <a:satOff val="8769"/>
            <a:lumOff val="255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Физическая культура и спорт  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0,0 тыс. руб.</a:t>
          </a:r>
          <a:endParaRPr lang="ru-RU" sz="1400" kern="1200" dirty="0"/>
        </a:p>
      </dsp:txBody>
      <dsp:txXfrm>
        <a:off x="4697347" y="2963227"/>
        <a:ext cx="2097479" cy="12584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F51107-1886-4C02-9394-CC4323647BA8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F2CC4D-60FB-414B-9AC0-2CA370DF22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778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2CC4D-60FB-414B-9AC0-2CA370DF2297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78122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2CC4D-60FB-414B-9AC0-2CA370DF2297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629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2CC4D-60FB-414B-9AC0-2CA370DF2297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0885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2CC4D-60FB-414B-9AC0-2CA370DF2297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418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7873" y="189968"/>
            <a:ext cx="3407112" cy="2590960"/>
          </a:xfrm>
          <a:prstGeom prst="roundRect">
            <a:avLst>
              <a:gd name="adj" fmla="val 8594"/>
            </a:avLst>
          </a:prstGeom>
          <a:noFill/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 extrusionH="76200">
            <a:extrusionClr>
              <a:schemeClr val="bg1">
                <a:lumMod val="65000"/>
                <a:lumOff val="35000"/>
              </a:schemeClr>
            </a:extrusion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3933056"/>
            <a:ext cx="7429552" cy="2353464"/>
          </a:xfrm>
        </p:spPr>
        <p:txBody>
          <a:bodyPr>
            <a:noAutofit/>
          </a:bodyPr>
          <a:lstStyle/>
          <a:p>
            <a:pPr algn="ctr"/>
            <a:r>
              <a:rPr lang="ru-RU" sz="2400" i="1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Отчёт об исполнении бюджета</a:t>
            </a:r>
            <a:br>
              <a:rPr lang="ru-RU" sz="2400" i="1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Андреевского сельского поселения Дубовского района </a:t>
            </a:r>
            <a:br>
              <a:rPr lang="ru-RU" sz="2400" i="1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2022год</a:t>
            </a:r>
            <a:endParaRPr lang="ru-RU" sz="2400" i="1" dirty="0">
              <a:solidFill>
                <a:schemeClr val="tx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Tm="3046">
        <p14:honeycomb/>
      </p:transition>
    </mc:Choice>
    <mc:Fallback xmlns="">
      <p:transition spd="slow" advTm="304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8729091"/>
              </p:ext>
            </p:extLst>
          </p:nvPr>
        </p:nvGraphicFramePr>
        <p:xfrm>
          <a:off x="755576" y="1556792"/>
          <a:ext cx="7748538" cy="428242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21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2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4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Плановые показатели</a:t>
                      </a:r>
                      <a:endParaRPr lang="en-US" sz="18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Фактическое исполнение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132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1. Доходы, всего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8399,0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8054,2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68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1324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3410,1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3111,9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8029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4988,9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4942,3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3132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2. Расходы, всего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8412,7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7880,4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91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3.Дефицит (-)/профицит(+)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13,7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173,8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62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Получение бюджетных кредитов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6240">
                <a:tc>
                  <a:txBody>
                    <a:bodyPr/>
                    <a:lstStyle/>
                    <a:p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Изменение остатков средств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13,7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173,8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0"/>
            <a:ext cx="8046066" cy="9087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параметры исполнения бюджета</a:t>
            </a:r>
            <a:br>
              <a:rPr lang="ru-RU" sz="20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Андреевского</a:t>
            </a:r>
            <a:r>
              <a:rPr lang="ru-RU" sz="20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Дубовского района </a:t>
            </a:r>
            <a:br>
              <a:rPr lang="ru-RU" sz="20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2022 год  </a:t>
            </a:r>
            <a:r>
              <a:rPr lang="ru-RU" sz="2400" dirty="0" smtClean="0">
                <a:effectLst>
                  <a:reflection blurRad="12700" stA="0" endPos="55000" dir="5400000" sy="-90000" algn="bl" rotWithShape="0"/>
                </a:effectLst>
              </a:rPr>
              <a:t/>
            </a:r>
            <a:br>
              <a:rPr lang="ru-RU" sz="2400" dirty="0" smtClean="0">
                <a:effectLst>
                  <a:reflection blurRad="12700" stA="0" endPos="55000" dir="5400000" sy="-90000" algn="bl" rotWithShape="0"/>
                </a:effectLst>
              </a:rPr>
            </a:br>
            <a:r>
              <a:rPr lang="en-US" sz="2400" dirty="0" smtClean="0"/>
              <a:t>                                                                                        </a:t>
            </a:r>
            <a:r>
              <a:rPr lang="ru-RU" sz="2400" dirty="0" smtClean="0"/>
              <a:t>                            </a:t>
            </a:r>
            <a:r>
              <a:rPr lang="ru-RU" sz="1000" dirty="0" smtClean="0"/>
              <a:t/>
            </a:r>
            <a:br>
              <a:rPr lang="ru-RU" sz="1000" dirty="0" smtClean="0"/>
            </a:b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746059" y="1258887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advTm="2469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/>
          <a:effectLst>
            <a:glow rad="1905000">
              <a:schemeClr val="accent1">
                <a:alpha val="23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  <a:reflection stA="0" endPos="65000" dist="50800" dir="5400000" sy="-100000" algn="bl" rotWithShape="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</a:rPr>
              <a:t>Доходы  бюджета Андреевского сельского поселения  Дубовского района</a:t>
            </a:r>
            <a:br>
              <a:rPr lang="ru-RU" sz="1600" b="1" dirty="0" smtClean="0">
                <a:effectLst>
                  <a:reflection blurRad="12700" stA="0" endPos="55000" dir="5400000" sy="-90000" algn="bl" rotWithShape="0"/>
                </a:effectLst>
              </a:rPr>
            </a:br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</a:rPr>
              <a:t> за  2022  год  исполнены в сумме 8 054,2 тыс. рублей</a:t>
            </a:r>
            <a:endParaRPr lang="ru-RU" sz="1600" b="1" dirty="0">
              <a:effectLst>
                <a:reflection blurRad="12700" stA="0" endPos="55000" dir="5400000" sy="-90000" algn="bl" rotWithShape="0"/>
              </a:effectLst>
            </a:endParaRPr>
          </a:p>
        </p:txBody>
      </p:sp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1222052722"/>
              </p:ext>
            </p:extLst>
          </p:nvPr>
        </p:nvGraphicFramePr>
        <p:xfrm>
          <a:off x="1691680" y="170080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Tm="3031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9479396"/>
              </p:ext>
            </p:extLst>
          </p:nvPr>
        </p:nvGraphicFramePr>
        <p:xfrm>
          <a:off x="270601" y="1580942"/>
          <a:ext cx="8443914" cy="4913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1600" b="1" dirty="0" smtClean="0">
                <a:effectLst>
                  <a:reflection blurRad="12700" stA="0" endPos="6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Поступление собственных доходов в бюджет </a:t>
            </a:r>
            <a:br>
              <a:rPr lang="ru-RU" sz="1600" b="1" dirty="0" smtClean="0">
                <a:effectLst>
                  <a:reflection blurRad="12700" stA="0" endPos="6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effectLst>
                  <a:reflection blurRad="12700" stA="0" endPos="6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Андреевского</a:t>
            </a:r>
            <a:r>
              <a:rPr lang="ru-RU" sz="1600" b="1" dirty="0" smtClean="0">
                <a:effectLst>
                  <a:reflection blurRad="12700" stA="0" endPos="6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 сельского поселения Дубовского района </a:t>
            </a:r>
            <a:br>
              <a:rPr lang="ru-RU" sz="1600" b="1" dirty="0" smtClean="0">
                <a:effectLst>
                  <a:reflection blurRad="12700" stA="0" endPos="6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effectLst>
                  <a:reflection blurRad="12700" stA="0" endPos="6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за  2022 год</a:t>
            </a:r>
            <a:endParaRPr lang="ru-RU" sz="1600" b="1" dirty="0">
              <a:effectLst>
                <a:reflection blurRad="12700" stA="0" endPos="65000" dir="5400000" sy="-9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092741006"/>
              </p:ext>
            </p:extLst>
          </p:nvPr>
        </p:nvGraphicFramePr>
        <p:xfrm>
          <a:off x="457200" y="1772816"/>
          <a:ext cx="7931224" cy="47212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7815215"/>
              </p:ext>
            </p:extLst>
          </p:nvPr>
        </p:nvGraphicFramePr>
        <p:xfrm>
          <a:off x="5867400" y="5085185"/>
          <a:ext cx="2521024" cy="648071"/>
        </p:xfrm>
        <a:graphic>
          <a:graphicData uri="http://schemas.openxmlformats.org/drawingml/2006/table">
            <a:tbl>
              <a:tblPr/>
              <a:tblGrid>
                <a:gridCol w="2521024">
                  <a:extLst>
                    <a:ext uri="{9D8B030D-6E8A-4147-A177-3AD203B41FA5}">
                      <a16:colId xmlns:a16="http://schemas.microsoft.com/office/drawing/2014/main" val="4289765293"/>
                    </a:ext>
                  </a:extLst>
                </a:gridCol>
              </a:tblGrid>
              <a:tr h="648071"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9362695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136166"/>
              </p:ext>
            </p:extLst>
          </p:nvPr>
        </p:nvGraphicFramePr>
        <p:xfrm>
          <a:off x="5892800" y="5805265"/>
          <a:ext cx="2495624" cy="432047"/>
        </p:xfrm>
        <a:graphic>
          <a:graphicData uri="http://schemas.openxmlformats.org/drawingml/2006/table">
            <a:tbl>
              <a:tblPr/>
              <a:tblGrid>
                <a:gridCol w="2495624">
                  <a:extLst>
                    <a:ext uri="{9D8B030D-6E8A-4147-A177-3AD203B41FA5}">
                      <a16:colId xmlns:a16="http://schemas.microsoft.com/office/drawing/2014/main" val="2376866223"/>
                    </a:ext>
                  </a:extLst>
                </a:gridCol>
              </a:tblGrid>
              <a:tr h="432047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материальных и нематериальных активов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995626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Tm="2922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554182" y="116632"/>
            <a:ext cx="8229600" cy="1143000"/>
          </a:xfrm>
          <a:ln/>
          <a:effectLst>
            <a:glow rad="1905000">
              <a:schemeClr val="accent1">
                <a:alpha val="23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  <a:reflection stA="0" endPos="65000" dist="50800" dir="5400000" sy="-100000" algn="bl" rotWithShape="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 бюджета  </a:t>
            </a:r>
            <a:r>
              <a:rPr lang="ru-RU" sz="1600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Андреевског</a:t>
            </a:r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  сельского  поселения  Дубовского  района</a:t>
            </a:r>
            <a:br>
              <a:rPr lang="ru-RU" sz="16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за  2022  год  исполнены в сумме  7 880,4 тыс. рублей</a:t>
            </a:r>
            <a:endParaRPr lang="ru-RU" sz="1600" b="1" dirty="0">
              <a:effectLst>
                <a:reflection blurRad="12700" stA="0" endPos="5500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423564" cy="4980708"/>
          </a:xfrm>
          <a:effectLst/>
        </p:spPr>
        <p:txBody>
          <a:bodyPr/>
          <a:lstStyle/>
          <a:p>
            <a:pPr>
              <a:buNone/>
            </a:pPr>
            <a:endParaRPr lang="ru-RU" dirty="0"/>
          </a:p>
        </p:txBody>
      </p: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749619731"/>
              </p:ext>
            </p:extLst>
          </p:nvPr>
        </p:nvGraphicFramePr>
        <p:xfrm>
          <a:off x="1259632" y="1966319"/>
          <a:ext cx="6984776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advTm="2875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5771444"/>
              </p:ext>
            </p:extLst>
          </p:nvPr>
        </p:nvGraphicFramePr>
        <p:xfrm>
          <a:off x="401783" y="1066800"/>
          <a:ext cx="8742217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5" cy="66747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1200" b="1" dirty="0" smtClean="0">
                <a:effectLst>
                  <a:reflection blurRad="12700"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Доля   расходов   бюджета   </a:t>
            </a:r>
            <a:r>
              <a:rPr lang="ru-RU" sz="1200" dirty="0" smtClean="0">
                <a:effectLst>
                  <a:reflection blurRad="12700"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Андреевского</a:t>
            </a:r>
            <a:r>
              <a:rPr lang="ru-RU" sz="1200" b="1" dirty="0" smtClean="0">
                <a:effectLst>
                  <a:reflection blurRad="12700"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сельского   поселения  Дубовского района  </a:t>
            </a:r>
            <a:br>
              <a:rPr lang="ru-RU" sz="1200" b="1" dirty="0" smtClean="0">
                <a:effectLst>
                  <a:reflection blurRad="12700"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 smtClean="0">
                <a:effectLst>
                  <a:reflection blurRad="12700"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2022 год</a:t>
            </a:r>
            <a:endParaRPr lang="ru-RU" sz="1200" b="1" dirty="0">
              <a:effectLst>
                <a:reflection blurRad="12700" endPos="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advTm="2906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555" name="_s3083"/>
          <p:cNvCxnSpPr>
            <a:cxnSpLocks noChangeShapeType="1"/>
          </p:cNvCxnSpPr>
          <p:nvPr/>
        </p:nvCxnSpPr>
        <p:spPr bwMode="auto">
          <a:xfrm rot="10800000">
            <a:off x="4570334" y="1121069"/>
            <a:ext cx="354378" cy="1481033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cxnSp>
        <p:nvCxnSpPr>
          <p:cNvPr id="23556" name="_s3084"/>
          <p:cNvCxnSpPr>
            <a:cxnSpLocks noChangeShapeType="1"/>
            <a:stCxn id="23564" idx="4"/>
            <a:endCxn id="23560" idx="3"/>
          </p:cNvCxnSpPr>
          <p:nvPr/>
        </p:nvCxnSpPr>
        <p:spPr bwMode="auto">
          <a:xfrm flipV="1">
            <a:off x="4138107" y="1115241"/>
            <a:ext cx="422786" cy="1400807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cxnSp>
        <p:nvCxnSpPr>
          <p:cNvPr id="23557" name="_s3085"/>
          <p:cNvCxnSpPr>
            <a:cxnSpLocks noChangeShapeType="1"/>
          </p:cNvCxnSpPr>
          <p:nvPr/>
        </p:nvCxnSpPr>
        <p:spPr bwMode="auto">
          <a:xfrm rot="10800000">
            <a:off x="4572695" y="721443"/>
            <a:ext cx="387894" cy="1104364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cxnSp>
        <p:nvCxnSpPr>
          <p:cNvPr id="23558" name="_s3086"/>
          <p:cNvCxnSpPr>
            <a:cxnSpLocks noChangeShapeType="1"/>
            <a:stCxn id="23562" idx="4"/>
            <a:endCxn id="23560" idx="3"/>
          </p:cNvCxnSpPr>
          <p:nvPr/>
        </p:nvCxnSpPr>
        <p:spPr bwMode="auto">
          <a:xfrm flipV="1">
            <a:off x="4057326" y="1115241"/>
            <a:ext cx="503567" cy="552735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cxnSp>
        <p:nvCxnSpPr>
          <p:cNvPr id="23559" name="_s3087"/>
          <p:cNvCxnSpPr>
            <a:cxnSpLocks noChangeShapeType="1"/>
          </p:cNvCxnSpPr>
          <p:nvPr/>
        </p:nvCxnSpPr>
        <p:spPr bwMode="auto">
          <a:xfrm rot="10800000">
            <a:off x="4572695" y="385413"/>
            <a:ext cx="387893" cy="3193585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sp>
        <p:nvSpPr>
          <p:cNvPr id="23560" name="_s3088"/>
          <p:cNvSpPr>
            <a:spLocks noChangeArrowheads="1"/>
          </p:cNvSpPr>
          <p:nvPr/>
        </p:nvSpPr>
        <p:spPr bwMode="auto">
          <a:xfrm>
            <a:off x="2616544" y="327643"/>
            <a:ext cx="3973476" cy="787598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1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22596"/>
            <a:r>
              <a:rPr lang="ru-RU" sz="1200" i="0" dirty="0"/>
              <a:t>Объем расходов на </a:t>
            </a:r>
            <a:r>
              <a:rPr lang="ru-RU" sz="1200" i="0" dirty="0" smtClean="0"/>
              <a:t>муниципальные программы Андреевского сельского поселения за 2022 год –</a:t>
            </a:r>
          </a:p>
          <a:p>
            <a:pPr algn="ctr" defTabSz="822596"/>
            <a:r>
              <a:rPr lang="ru-RU" sz="1200" i="0" dirty="0" smtClean="0">
                <a:solidFill>
                  <a:srgbClr val="A50021"/>
                </a:solidFill>
              </a:rPr>
              <a:t>7 769,4 тыс. рублей</a:t>
            </a:r>
            <a:endParaRPr lang="ru-RU" sz="1200" i="0" dirty="0">
              <a:solidFill>
                <a:srgbClr val="A50021"/>
              </a:solidFill>
            </a:endParaRPr>
          </a:p>
        </p:txBody>
      </p:sp>
      <p:sp>
        <p:nvSpPr>
          <p:cNvPr id="23561" name="_s3089"/>
          <p:cNvSpPr>
            <a:spLocks noChangeArrowheads="1"/>
          </p:cNvSpPr>
          <p:nvPr/>
        </p:nvSpPr>
        <p:spPr bwMode="auto">
          <a:xfrm>
            <a:off x="4977852" y="2807838"/>
            <a:ext cx="3937559" cy="564415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22596"/>
            <a:endParaRPr lang="ru-RU" sz="1300" dirty="0"/>
          </a:p>
          <a:p>
            <a:pPr algn="ctr" defTabSz="822596"/>
            <a:r>
              <a:rPr lang="ru-RU" sz="1000" dirty="0">
                <a:latin typeface="Arial" charset="0"/>
              </a:rPr>
              <a:t>муниципальная программа </a:t>
            </a:r>
            <a:r>
              <a:rPr lang="ru-RU" sz="1000" dirty="0" smtClean="0">
                <a:latin typeface="Arial" charset="0"/>
              </a:rPr>
              <a:t>Андреевского </a:t>
            </a:r>
            <a:r>
              <a:rPr lang="ru-RU" sz="1000" dirty="0">
                <a:latin typeface="Arial" charset="0"/>
              </a:rPr>
              <a:t>сельского поселения "Развитие культуры и туризма"</a:t>
            </a:r>
            <a:r>
              <a:rPr lang="ru-RU" sz="1000" dirty="0" smtClean="0"/>
              <a:t>– </a:t>
            </a:r>
          </a:p>
          <a:p>
            <a:pPr algn="ctr" defTabSz="822596"/>
            <a:r>
              <a:rPr lang="ru-RU" sz="1000" dirty="0" smtClean="0">
                <a:solidFill>
                  <a:srgbClr val="A50021"/>
                </a:solidFill>
              </a:rPr>
              <a:t>1 931,8 </a:t>
            </a:r>
            <a:r>
              <a:rPr lang="ru-RU" sz="1000" dirty="0">
                <a:solidFill>
                  <a:srgbClr val="A50021"/>
                </a:solidFill>
              </a:rPr>
              <a:t>тыс. рублей</a:t>
            </a:r>
          </a:p>
          <a:p>
            <a:pPr algn="ctr" defTabSz="822596"/>
            <a:endParaRPr lang="ru-RU" i="0" dirty="0">
              <a:solidFill>
                <a:srgbClr val="A50021"/>
              </a:solidFill>
            </a:endParaRPr>
          </a:p>
        </p:txBody>
      </p:sp>
      <p:sp>
        <p:nvSpPr>
          <p:cNvPr id="23562" name="_s3090"/>
          <p:cNvSpPr>
            <a:spLocks noChangeArrowheads="1"/>
          </p:cNvSpPr>
          <p:nvPr/>
        </p:nvSpPr>
        <p:spPr bwMode="auto">
          <a:xfrm>
            <a:off x="185892" y="1167958"/>
            <a:ext cx="3968617" cy="902853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822596"/>
            <a:endParaRPr lang="ru-RU" sz="1100" dirty="0">
              <a:latin typeface="Arial" charset="0"/>
            </a:endParaRPr>
          </a:p>
          <a:p>
            <a:pPr algn="ctr" defTabSz="822596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Андреевского сельского </a:t>
            </a:r>
          </a:p>
          <a:p>
            <a:pPr algn="ctr" defTabSz="822596"/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"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Защита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территории от </a:t>
            </a: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822596"/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чрезвычайных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ситуаций, обеспечение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пожарной</a:t>
            </a:r>
          </a:p>
          <a:p>
            <a:pPr algn="ctr" defTabSz="822596"/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безопасности и безопасности людей на водных </a:t>
            </a: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822596"/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объектах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"–</a:t>
            </a:r>
            <a:r>
              <a:rPr lang="ru-RU" sz="1000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0,0 </a:t>
            </a:r>
            <a:r>
              <a:rPr lang="ru-RU" sz="1000" dirty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</a:p>
          <a:p>
            <a:pPr algn="ctr" defTabSz="822596"/>
            <a:r>
              <a:rPr lang="ru-RU" sz="1000" dirty="0">
                <a:solidFill>
                  <a:srgbClr val="A50021"/>
                </a:solidFill>
                <a:latin typeface="Arial" charset="0"/>
              </a:rPr>
              <a:t> </a:t>
            </a:r>
          </a:p>
        </p:txBody>
      </p:sp>
      <p:sp>
        <p:nvSpPr>
          <p:cNvPr id="23563" name="_s3091"/>
          <p:cNvSpPr>
            <a:spLocks noChangeArrowheads="1"/>
          </p:cNvSpPr>
          <p:nvPr/>
        </p:nvSpPr>
        <p:spPr bwMode="auto">
          <a:xfrm>
            <a:off x="5000628" y="1184251"/>
            <a:ext cx="3973476" cy="750764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822596"/>
            <a:r>
              <a:rPr lang="ru-RU" sz="1000" dirty="0">
                <a:latin typeface="Arial" charset="0"/>
              </a:rPr>
              <a:t>муниципальная программа </a:t>
            </a:r>
            <a:r>
              <a:rPr lang="ru-RU" sz="1000" dirty="0" smtClean="0">
                <a:latin typeface="Arial" charset="0"/>
              </a:rPr>
              <a:t>Андреевского сельского </a:t>
            </a:r>
            <a:r>
              <a:rPr lang="ru-RU" sz="1000" dirty="0">
                <a:latin typeface="Arial" charset="0"/>
              </a:rPr>
              <a:t>поселения </a:t>
            </a:r>
            <a:endParaRPr lang="ru-RU" sz="1000" dirty="0" smtClean="0">
              <a:latin typeface="Arial" charset="0"/>
            </a:endParaRPr>
          </a:p>
          <a:p>
            <a:pPr algn="ctr" defTabSz="822596"/>
            <a:r>
              <a:rPr lang="ru-RU" sz="1000" dirty="0" smtClean="0">
                <a:latin typeface="Arial" charset="0"/>
              </a:rPr>
              <a:t>"</a:t>
            </a:r>
            <a:r>
              <a:rPr lang="ru-RU" sz="1000" dirty="0">
                <a:latin typeface="Arial" charset="0"/>
              </a:rPr>
              <a:t>Обеспечение качественными </a:t>
            </a:r>
            <a:r>
              <a:rPr lang="ru-RU" sz="1000" dirty="0" smtClean="0">
                <a:latin typeface="Arial" charset="0"/>
              </a:rPr>
              <a:t>жилищно- коммунальными услугами</a:t>
            </a:r>
          </a:p>
          <a:p>
            <a:pPr algn="ctr" defTabSz="822596"/>
            <a:r>
              <a:rPr lang="ru-RU" sz="1000" dirty="0" smtClean="0">
                <a:latin typeface="Arial" charset="0"/>
              </a:rPr>
              <a:t> населения Андреевского сельского поселения» </a:t>
            </a:r>
            <a:r>
              <a:rPr lang="ru-RU" sz="1000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- 51,5 </a:t>
            </a:r>
            <a:r>
              <a:rPr lang="ru-RU" sz="1000" dirty="0">
                <a:solidFill>
                  <a:srgbClr val="A50021"/>
                </a:solidFill>
                <a:latin typeface="Arial" charset="0"/>
              </a:rPr>
              <a:t>тыс.рубле</a:t>
            </a:r>
            <a:r>
              <a:rPr lang="ru-RU" sz="1100" dirty="0">
                <a:solidFill>
                  <a:srgbClr val="A50021"/>
                </a:solidFill>
                <a:latin typeface="Arial" charset="0"/>
              </a:rPr>
              <a:t>й</a:t>
            </a:r>
          </a:p>
        </p:txBody>
      </p:sp>
      <p:sp>
        <p:nvSpPr>
          <p:cNvPr id="23564" name="_s3092"/>
          <p:cNvSpPr>
            <a:spLocks noChangeArrowheads="1"/>
          </p:cNvSpPr>
          <p:nvPr/>
        </p:nvSpPr>
        <p:spPr bwMode="auto">
          <a:xfrm>
            <a:off x="244910" y="2110163"/>
            <a:ext cx="3972085" cy="732883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lvl="0" algn="ctr" defTabSz="822596"/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 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Андреевского </a:t>
            </a: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</a:t>
            </a:r>
          </a:p>
          <a:p>
            <a:pPr lvl="0" algn="ctr" defTabSz="822596"/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"Муниципальная политика"– </a:t>
            </a:r>
            <a:r>
              <a:rPr lang="ru-RU" sz="1000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5 427,7 тыс</a:t>
            </a:r>
            <a:r>
              <a:rPr lang="ru-RU" sz="1000" dirty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</a:t>
            </a: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23565" name="_s3093"/>
          <p:cNvSpPr>
            <a:spLocks noChangeArrowheads="1"/>
          </p:cNvSpPr>
          <p:nvPr/>
        </p:nvSpPr>
        <p:spPr bwMode="auto">
          <a:xfrm>
            <a:off x="4940400" y="2038325"/>
            <a:ext cx="3963743" cy="666203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822596"/>
            <a:r>
              <a:rPr lang="ru-RU" sz="1100" dirty="0">
                <a:latin typeface="Arial" charset="0"/>
              </a:rPr>
              <a:t>муниципальная программа </a:t>
            </a:r>
            <a:r>
              <a:rPr lang="ru-RU" sz="1100" dirty="0" smtClean="0">
                <a:latin typeface="Arial" charset="0"/>
              </a:rPr>
              <a:t>Андреевского сельского</a:t>
            </a:r>
          </a:p>
          <a:p>
            <a:pPr algn="ctr" defTabSz="822596"/>
            <a:r>
              <a:rPr lang="ru-RU" sz="1000" dirty="0" smtClean="0">
                <a:latin typeface="Arial" charset="0"/>
              </a:rPr>
              <a:t> </a:t>
            </a:r>
            <a:r>
              <a:rPr lang="ru-RU" sz="1000" dirty="0">
                <a:latin typeface="Arial" charset="0"/>
              </a:rPr>
              <a:t>поселения </a:t>
            </a:r>
            <a:r>
              <a:rPr lang="ru-RU" sz="1000" dirty="0" smtClean="0">
                <a:latin typeface="Arial" charset="0"/>
              </a:rPr>
              <a:t>"</a:t>
            </a:r>
            <a:r>
              <a:rPr lang="ru-RU" sz="1000" dirty="0">
                <a:latin typeface="Arial" charset="0"/>
              </a:rPr>
              <a:t>Охрана окружающей среды </a:t>
            </a:r>
            <a:r>
              <a:rPr lang="ru-RU" sz="1000" dirty="0" smtClean="0">
                <a:latin typeface="Arial" charset="0"/>
              </a:rPr>
              <a:t>и </a:t>
            </a:r>
          </a:p>
          <a:p>
            <a:pPr algn="ctr" defTabSz="822596"/>
            <a:r>
              <a:rPr lang="ru-RU" sz="1000" dirty="0" smtClean="0">
                <a:latin typeface="Arial" charset="0"/>
              </a:rPr>
              <a:t>рациональное </a:t>
            </a:r>
            <a:r>
              <a:rPr lang="ru-RU" sz="1000" dirty="0">
                <a:latin typeface="Arial" charset="0"/>
              </a:rPr>
              <a:t>природопользование"–</a:t>
            </a:r>
            <a:r>
              <a:rPr lang="ru-RU" sz="1000" i="0" dirty="0" smtClean="0"/>
              <a:t> 113,9</a:t>
            </a:r>
            <a:r>
              <a:rPr lang="ru-RU" sz="1000" i="0" dirty="0" smtClean="0">
                <a:solidFill>
                  <a:srgbClr val="A50021"/>
                </a:solidFill>
              </a:rPr>
              <a:t> </a:t>
            </a:r>
            <a:r>
              <a:rPr lang="ru-RU" sz="1000" dirty="0" smtClean="0">
                <a:solidFill>
                  <a:srgbClr val="A50021"/>
                </a:solidFill>
              </a:rPr>
              <a:t>тыс. рублей</a:t>
            </a:r>
            <a:endParaRPr lang="ru-RU" sz="1000" dirty="0">
              <a:solidFill>
                <a:srgbClr val="A50021"/>
              </a:solidFill>
            </a:endParaRPr>
          </a:p>
        </p:txBody>
      </p:sp>
      <p:sp>
        <p:nvSpPr>
          <p:cNvPr id="23566" name="_s3094"/>
          <p:cNvSpPr>
            <a:spLocks noChangeArrowheads="1"/>
          </p:cNvSpPr>
          <p:nvPr/>
        </p:nvSpPr>
        <p:spPr bwMode="auto">
          <a:xfrm>
            <a:off x="5002476" y="3475563"/>
            <a:ext cx="3857652" cy="524337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822596"/>
            <a:r>
              <a:rPr lang="ru-RU" sz="1000" dirty="0">
                <a:latin typeface="Arial" charset="0"/>
              </a:rPr>
              <a:t>муниципальная </a:t>
            </a:r>
            <a:r>
              <a:rPr lang="ru-RU" sz="1000" dirty="0" smtClean="0">
                <a:latin typeface="Arial" charset="0"/>
              </a:rPr>
              <a:t>программа Андреевского</a:t>
            </a:r>
          </a:p>
          <a:p>
            <a:pPr algn="ctr" defTabSz="822596"/>
            <a:r>
              <a:rPr lang="ru-RU" sz="1000" dirty="0" smtClean="0">
                <a:latin typeface="Arial" charset="0"/>
              </a:rPr>
              <a:t> </a:t>
            </a:r>
            <a:r>
              <a:rPr lang="ru-RU" sz="1000" dirty="0">
                <a:latin typeface="Arial" charset="0"/>
              </a:rPr>
              <a:t>сельского поселения </a:t>
            </a:r>
            <a:r>
              <a:rPr lang="ru-RU" sz="1000" dirty="0" smtClean="0">
                <a:latin typeface="Arial" charset="0"/>
              </a:rPr>
              <a:t>"Управление</a:t>
            </a:r>
          </a:p>
          <a:p>
            <a:pPr algn="ctr" defTabSz="822596"/>
            <a:r>
              <a:rPr lang="ru-RU" sz="1000" dirty="0" smtClean="0">
                <a:latin typeface="Arial" charset="0"/>
              </a:rPr>
              <a:t> муниципальным имуществом</a:t>
            </a:r>
            <a:r>
              <a:rPr lang="ru-RU" sz="1000" dirty="0" smtClean="0">
                <a:solidFill>
                  <a:schemeClr val="accent2"/>
                </a:solidFill>
                <a:latin typeface="Arial" charset="0"/>
              </a:rPr>
              <a:t>"– 63,0 </a:t>
            </a:r>
            <a:r>
              <a:rPr lang="ru-RU" sz="1000" dirty="0" smtClean="0">
                <a:solidFill>
                  <a:srgbClr val="A50021"/>
                </a:solidFill>
                <a:latin typeface="Arial" charset="0"/>
              </a:rPr>
              <a:t>тыс. рублей</a:t>
            </a:r>
            <a:r>
              <a:rPr lang="ru-RU" sz="1000" dirty="0" smtClean="0">
                <a:latin typeface="Arial" charset="0"/>
              </a:rPr>
              <a:t>   </a:t>
            </a:r>
            <a:r>
              <a:rPr lang="ru-RU" sz="1000" b="0" i="0" dirty="0" smtClean="0">
                <a:latin typeface="Arial" charset="0"/>
              </a:rPr>
              <a:t> </a:t>
            </a:r>
            <a:endParaRPr lang="ru-RU" sz="1000" b="0" i="0" dirty="0">
              <a:latin typeface="Arial" charset="0"/>
            </a:endParaRPr>
          </a:p>
        </p:txBody>
      </p:sp>
      <p:sp>
        <p:nvSpPr>
          <p:cNvPr id="23567" name="Text Box 147"/>
          <p:cNvSpPr txBox="1">
            <a:spLocks noChangeArrowheads="1"/>
          </p:cNvSpPr>
          <p:nvPr/>
        </p:nvSpPr>
        <p:spPr bwMode="auto">
          <a:xfrm>
            <a:off x="8230573" y="2679559"/>
            <a:ext cx="625635" cy="289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/>
          </a:p>
        </p:txBody>
      </p:sp>
      <p:sp>
        <p:nvSpPr>
          <p:cNvPr id="23568" name="Text Box 148"/>
          <p:cNvSpPr txBox="1">
            <a:spLocks noChangeArrowheads="1"/>
          </p:cNvSpPr>
          <p:nvPr/>
        </p:nvSpPr>
        <p:spPr bwMode="auto">
          <a:xfrm>
            <a:off x="410139" y="1665906"/>
            <a:ext cx="759104" cy="289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/>
          </a:p>
        </p:txBody>
      </p:sp>
      <p:sp>
        <p:nvSpPr>
          <p:cNvPr id="23569" name="Text Box 149"/>
          <p:cNvSpPr txBox="1">
            <a:spLocks noChangeArrowheads="1"/>
          </p:cNvSpPr>
          <p:nvPr/>
        </p:nvSpPr>
        <p:spPr bwMode="auto">
          <a:xfrm>
            <a:off x="395494" y="2553637"/>
            <a:ext cx="827228" cy="289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 dirty="0"/>
          </a:p>
        </p:txBody>
      </p:sp>
      <p:sp>
        <p:nvSpPr>
          <p:cNvPr id="23570" name="Text Box 151"/>
          <p:cNvSpPr txBox="1">
            <a:spLocks noChangeArrowheads="1"/>
          </p:cNvSpPr>
          <p:nvPr/>
        </p:nvSpPr>
        <p:spPr bwMode="auto">
          <a:xfrm>
            <a:off x="410139" y="5701801"/>
            <a:ext cx="696540" cy="292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/>
          </a:p>
        </p:txBody>
      </p:sp>
      <p:sp>
        <p:nvSpPr>
          <p:cNvPr id="23571" name="Text Box 152"/>
          <p:cNvSpPr txBox="1">
            <a:spLocks noChangeArrowheads="1"/>
          </p:cNvSpPr>
          <p:nvPr/>
        </p:nvSpPr>
        <p:spPr bwMode="auto">
          <a:xfrm>
            <a:off x="8230573" y="686808"/>
            <a:ext cx="629806" cy="292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/>
          </a:p>
        </p:txBody>
      </p:sp>
      <p:sp>
        <p:nvSpPr>
          <p:cNvPr id="23572" name="Text Box 153"/>
          <p:cNvSpPr txBox="1">
            <a:spLocks noChangeArrowheads="1"/>
          </p:cNvSpPr>
          <p:nvPr/>
        </p:nvSpPr>
        <p:spPr bwMode="auto">
          <a:xfrm>
            <a:off x="8230573" y="1717740"/>
            <a:ext cx="625635" cy="292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/>
          </a:p>
        </p:txBody>
      </p:sp>
      <p:sp>
        <p:nvSpPr>
          <p:cNvPr id="23573" name="Text Box 154"/>
          <p:cNvSpPr txBox="1">
            <a:spLocks noChangeArrowheads="1"/>
          </p:cNvSpPr>
          <p:nvPr/>
        </p:nvSpPr>
        <p:spPr bwMode="auto">
          <a:xfrm>
            <a:off x="8230573" y="3710491"/>
            <a:ext cx="629806" cy="289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/>
          </a:p>
        </p:txBody>
      </p:sp>
      <p:sp>
        <p:nvSpPr>
          <p:cNvPr id="23574" name="Text Box 155"/>
          <p:cNvSpPr txBox="1">
            <a:spLocks noChangeArrowheads="1"/>
          </p:cNvSpPr>
          <p:nvPr/>
        </p:nvSpPr>
        <p:spPr bwMode="auto">
          <a:xfrm>
            <a:off x="8230573" y="4738543"/>
            <a:ext cx="625635" cy="289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/>
          </a:p>
        </p:txBody>
      </p:sp>
      <p:sp useBgFill="1">
        <p:nvSpPr>
          <p:cNvPr id="23575" name="Text Box 156"/>
          <p:cNvSpPr txBox="1">
            <a:spLocks noChangeArrowheads="1"/>
          </p:cNvSpPr>
          <p:nvPr/>
        </p:nvSpPr>
        <p:spPr bwMode="auto">
          <a:xfrm>
            <a:off x="5014927" y="5399850"/>
            <a:ext cx="3966738" cy="543731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square" lIns="81272" tIns="40636" rIns="81272" bIns="40636">
            <a:spAutoFit/>
          </a:bodyPr>
          <a:lstStyle/>
          <a:p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муниципальная программа Андреевского сельского поселения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000" dirty="0"/>
              <a:t>Обеспечение общественного порядка и </a:t>
            </a:r>
            <a:r>
              <a:rPr lang="ru-RU" sz="1000" dirty="0" smtClean="0"/>
              <a:t>противодействие </a:t>
            </a:r>
            <a:r>
              <a:rPr lang="ru-RU" sz="1000" dirty="0"/>
              <a:t>преступности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»– </a:t>
            </a:r>
            <a:r>
              <a:rPr lang="ru-RU" sz="1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2,0 </a:t>
            </a:r>
            <a:r>
              <a:rPr lang="ru-RU" sz="10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тыс. рублей</a:t>
            </a:r>
          </a:p>
        </p:txBody>
      </p:sp>
      <p:sp>
        <p:nvSpPr>
          <p:cNvPr id="23579" name="Text Box 150"/>
          <p:cNvSpPr txBox="1">
            <a:spLocks noChangeArrowheads="1"/>
          </p:cNvSpPr>
          <p:nvPr/>
        </p:nvSpPr>
        <p:spPr bwMode="auto">
          <a:xfrm>
            <a:off x="8190654" y="4408817"/>
            <a:ext cx="696540" cy="601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>
              <a:latin typeface="Arial" charset="0"/>
            </a:endParaRPr>
          </a:p>
          <a:p>
            <a:pPr defTabSz="822596">
              <a:spcBef>
                <a:spcPct val="50000"/>
              </a:spcBef>
            </a:pPr>
            <a:endParaRPr lang="ru-RU" sz="1300">
              <a:latin typeface="Arial" charset="0"/>
            </a:endParaRPr>
          </a:p>
        </p:txBody>
      </p:sp>
      <p:sp>
        <p:nvSpPr>
          <p:cNvPr id="64" name="_s3089"/>
          <p:cNvSpPr>
            <a:spLocks noChangeArrowheads="1"/>
          </p:cNvSpPr>
          <p:nvPr/>
        </p:nvSpPr>
        <p:spPr bwMode="auto">
          <a:xfrm>
            <a:off x="268297" y="2817125"/>
            <a:ext cx="3967839" cy="655755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22596"/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822596"/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муниципальная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программа </a:t>
            </a:r>
            <a:r>
              <a:rPr lang="ru-RU" sz="1000" dirty="0" smtClean="0">
                <a:latin typeface="Arial" charset="0"/>
                <a:cs typeface="Arial" panose="020B0604020202020204" pitchFamily="34" charset="0"/>
              </a:rPr>
              <a:t>Андреевского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сельского поселения "Развитие транспортной системы"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</a:p>
          <a:p>
            <a:pPr algn="ctr" defTabSz="822596"/>
            <a:r>
              <a:rPr lang="ru-RU" sz="1000" dirty="0" smtClean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180,9 </a:t>
            </a:r>
            <a:r>
              <a:rPr lang="ru-RU" sz="1000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</a:t>
            </a:r>
            <a:r>
              <a:rPr lang="ru-RU" sz="1000" dirty="0" smtClean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рублей</a:t>
            </a:r>
            <a:endParaRPr lang="ru-RU" i="0" dirty="0">
              <a:solidFill>
                <a:srgbClr val="A50021"/>
              </a:solidFill>
            </a:endParaRPr>
          </a:p>
        </p:txBody>
      </p:sp>
      <p:cxnSp>
        <p:nvCxnSpPr>
          <p:cNvPr id="69" name="_s3082"/>
          <p:cNvCxnSpPr>
            <a:cxnSpLocks noChangeShapeType="1"/>
          </p:cNvCxnSpPr>
          <p:nvPr/>
        </p:nvCxnSpPr>
        <p:spPr bwMode="auto">
          <a:xfrm flipV="1">
            <a:off x="4185466" y="1124396"/>
            <a:ext cx="379943" cy="2663091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cxnSp>
        <p:nvCxnSpPr>
          <p:cNvPr id="76" name="_s3087"/>
          <p:cNvCxnSpPr>
            <a:cxnSpLocks noChangeShapeType="1"/>
          </p:cNvCxnSpPr>
          <p:nvPr/>
        </p:nvCxnSpPr>
        <p:spPr bwMode="auto">
          <a:xfrm rot="10800000">
            <a:off x="4578577" y="1431774"/>
            <a:ext cx="387893" cy="3193585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sp>
        <p:nvSpPr>
          <p:cNvPr id="54" name="_s3088"/>
          <p:cNvSpPr>
            <a:spLocks noChangeArrowheads="1"/>
          </p:cNvSpPr>
          <p:nvPr/>
        </p:nvSpPr>
        <p:spPr bwMode="auto">
          <a:xfrm>
            <a:off x="898833" y="6130221"/>
            <a:ext cx="3973476" cy="785818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1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22596"/>
            <a:r>
              <a:rPr lang="ru-RU" sz="1200" i="0" dirty="0" smtClean="0"/>
              <a:t>Непрограммные расходы за 2022 год –</a:t>
            </a:r>
          </a:p>
          <a:p>
            <a:pPr algn="ctr" defTabSz="822596"/>
            <a:r>
              <a:rPr lang="ru-RU" sz="1200" dirty="0" smtClean="0">
                <a:solidFill>
                  <a:srgbClr val="A50021"/>
                </a:solidFill>
              </a:rPr>
              <a:t>111,0 </a:t>
            </a:r>
            <a:r>
              <a:rPr lang="ru-RU" sz="1200" i="0" dirty="0" smtClean="0">
                <a:solidFill>
                  <a:srgbClr val="A50021"/>
                </a:solidFill>
              </a:rPr>
              <a:t>тыс. рублей</a:t>
            </a:r>
            <a:endParaRPr lang="ru-RU" sz="1200" i="0" dirty="0">
              <a:solidFill>
                <a:srgbClr val="A50021"/>
              </a:solidFill>
            </a:endParaRP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5003422" y="6105087"/>
            <a:ext cx="2664296" cy="82354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Всего расходов за 2022 год- </a:t>
            </a:r>
          </a:p>
          <a:p>
            <a:pPr algn="ctr"/>
            <a:r>
              <a:rPr lang="ru-RU" sz="1200" b="1" dirty="0" smtClean="0"/>
              <a:t>7 880,4 тыс. руб.</a:t>
            </a:r>
            <a:endParaRPr lang="ru-RU" sz="1200" b="1" dirty="0"/>
          </a:p>
        </p:txBody>
      </p:sp>
      <p:cxnSp>
        <p:nvCxnSpPr>
          <p:cNvPr id="12" name="Прямая со стрелкой 11"/>
          <p:cNvCxnSpPr>
            <a:stCxn id="54" idx="4"/>
          </p:cNvCxnSpPr>
          <p:nvPr/>
        </p:nvCxnSpPr>
        <p:spPr>
          <a:xfrm flipH="1" flipV="1">
            <a:off x="4376034" y="5753231"/>
            <a:ext cx="411690" cy="812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Соединительная линия уступом 13"/>
          <p:cNvCxnSpPr/>
          <p:nvPr/>
        </p:nvCxnSpPr>
        <p:spPr>
          <a:xfrm rot="16200000" flipV="1">
            <a:off x="2715346" y="2837035"/>
            <a:ext cx="4577405" cy="1152128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Блок-схема: альтернативный процесс 14"/>
          <p:cNvSpPr/>
          <p:nvPr/>
        </p:nvSpPr>
        <p:spPr>
          <a:xfrm>
            <a:off x="3498259" y="1036538"/>
            <a:ext cx="864096" cy="29452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/>
              <a:t>98,6 %</a:t>
            </a:r>
            <a:endParaRPr lang="ru-RU" sz="1000" b="1" dirty="0"/>
          </a:p>
        </p:txBody>
      </p:sp>
      <p:sp>
        <p:nvSpPr>
          <p:cNvPr id="66" name="Блок-схема: альтернативный процесс 65"/>
          <p:cNvSpPr/>
          <p:nvPr/>
        </p:nvSpPr>
        <p:spPr>
          <a:xfrm>
            <a:off x="4037230" y="5773382"/>
            <a:ext cx="864096" cy="29452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/>
              <a:t>1,4 %</a:t>
            </a:r>
            <a:endParaRPr lang="ru-RU" sz="1000" b="1" dirty="0"/>
          </a:p>
        </p:txBody>
      </p:sp>
      <p:graphicFrame>
        <p:nvGraphicFramePr>
          <p:cNvPr id="33" name="Таблица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4854291"/>
              </p:ext>
            </p:extLst>
          </p:nvPr>
        </p:nvGraphicFramePr>
        <p:xfrm>
          <a:off x="251591" y="3501008"/>
          <a:ext cx="3915541" cy="412383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39155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2383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Андреевского сельского поселения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 Содействие занятости населения» –</a:t>
                      </a:r>
                      <a:r>
                        <a:rPr lang="ru-RU" sz="1000" dirty="0" smtClean="0">
                          <a:solidFill>
                            <a:schemeClr val="accent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 тыс. руб.</a:t>
                      </a:r>
                      <a:endParaRPr lang="ru-RU" sz="1000" dirty="0">
                        <a:solidFill>
                          <a:schemeClr val="accent6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5" name="Таблица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412806"/>
              </p:ext>
            </p:extLst>
          </p:nvPr>
        </p:nvGraphicFramePr>
        <p:xfrm>
          <a:off x="5000628" y="4143862"/>
          <a:ext cx="3857652" cy="54864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38576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0171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муниципальная программа </a:t>
                      </a:r>
                      <a:r>
                        <a:rPr lang="ru-RU" sz="1000" dirty="0" smtClean="0">
                          <a:latin typeface="Arial" charset="0"/>
                          <a:cs typeface="Arial" panose="020B0604020202020204" pitchFamily="34" charset="0"/>
                        </a:rPr>
                        <a:t>Андреевского</a:t>
                      </a:r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сельского поселения  «Управление муниципальными финансами» </a:t>
                      </a:r>
                      <a:r>
                        <a:rPr lang="ru-RU" sz="1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0.0 </a:t>
                      </a:r>
                      <a:r>
                        <a:rPr lang="ru-RU" sz="1000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руб.</a:t>
                      </a:r>
                      <a:endParaRPr lang="ru-RU" sz="10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4573834"/>
              </p:ext>
            </p:extLst>
          </p:nvPr>
        </p:nvGraphicFramePr>
        <p:xfrm>
          <a:off x="224411" y="4005065"/>
          <a:ext cx="3961055" cy="41148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39610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86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Андреевского сельского поселения « Развитие физической культуры и спорта»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- 0,0 тыс. рублей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1128565"/>
              </p:ext>
            </p:extLst>
          </p:nvPr>
        </p:nvGraphicFramePr>
        <p:xfrm>
          <a:off x="5002476" y="4869160"/>
          <a:ext cx="3890004" cy="41148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3890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8754"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Андреевского сельского поселения « </a:t>
                      </a:r>
                      <a:r>
                        <a:rPr lang="ru-RU" sz="105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Энергоэффективность</a:t>
                      </a:r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 и развитие энергетики»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lang="ru-RU" sz="100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r>
                        <a:rPr lang="ru-RU" sz="1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тыс. рублей</a:t>
                      </a:r>
                      <a:endParaRPr lang="ru-RU" sz="10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7792803"/>
              </p:ext>
            </p:extLst>
          </p:nvPr>
        </p:nvGraphicFramePr>
        <p:xfrm>
          <a:off x="197693" y="4509121"/>
          <a:ext cx="4014267" cy="429919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4014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99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Андреевского сельского поселения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« Доступная </a:t>
                      </a:r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среда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» - </a:t>
                      </a:r>
                      <a:r>
                        <a:rPr lang="ru-RU" sz="1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0.0 тыс. рублей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2154863"/>
              </p:ext>
            </p:extLst>
          </p:nvPr>
        </p:nvGraphicFramePr>
        <p:xfrm>
          <a:off x="5009323" y="5399849"/>
          <a:ext cx="3883157" cy="57912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3883157">
                  <a:extLst>
                    <a:ext uri="{9D8B030D-6E8A-4147-A177-3AD203B41FA5}">
                      <a16:colId xmlns:a16="http://schemas.microsoft.com/office/drawing/2014/main" val="5104611"/>
                    </a:ext>
                  </a:extLst>
                </a:gridCol>
              </a:tblGrid>
              <a:tr h="503993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муниципальная программа Андреевского сельского поселения « Обеспечение общественного порядка и противодействие преступности» – </a:t>
                      </a:r>
                      <a:r>
                        <a:rPr lang="ru-RU" sz="1200" dirty="0" smtClean="0">
                          <a:solidFill>
                            <a:schemeClr val="accent2"/>
                          </a:solidFill>
                        </a:rPr>
                        <a:t>0,0 тыс. рублей</a:t>
                      </a:r>
                      <a:endParaRPr lang="ru-RU" sz="120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6599884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9843224"/>
              </p:ext>
            </p:extLst>
          </p:nvPr>
        </p:nvGraphicFramePr>
        <p:xfrm>
          <a:off x="174184" y="4941169"/>
          <a:ext cx="4032448" cy="926091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4032448">
                  <a:extLst>
                    <a:ext uri="{9D8B030D-6E8A-4147-A177-3AD203B41FA5}">
                      <a16:colId xmlns:a16="http://schemas.microsoft.com/office/drawing/2014/main" val="1228749207"/>
                    </a:ext>
                  </a:extLst>
                </a:gridCol>
              </a:tblGrid>
              <a:tr h="926091"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Андреевского сельского поселения «Развитие и поддержка</a:t>
                      </a:r>
                      <a:r>
                        <a:rPr lang="ru-RU" sz="105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субъектов малого и среднего предпринимательства в Андреевском сельском поселении» – </a:t>
                      </a:r>
                      <a:r>
                        <a:rPr lang="ru-RU" sz="1050" baseline="0" dirty="0" smtClean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 тыс. рублей</a:t>
                      </a:r>
                      <a:r>
                        <a:rPr lang="ru-RU" sz="1050" dirty="0" smtClean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050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14268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243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1361</TotalTime>
  <Words>679</Words>
  <Application>Microsoft Office PowerPoint</Application>
  <PresentationFormat>Экран (4:3)</PresentationFormat>
  <Paragraphs>140</Paragraphs>
  <Slides>7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</vt:lpstr>
      <vt:lpstr>Calibri</vt:lpstr>
      <vt:lpstr>Lucida Sans Unicode</vt:lpstr>
      <vt:lpstr>Times New Roman</vt:lpstr>
      <vt:lpstr>Verdana</vt:lpstr>
      <vt:lpstr>Wingdings 2</vt:lpstr>
      <vt:lpstr>Wingdings 3</vt:lpstr>
      <vt:lpstr>Открытая</vt:lpstr>
      <vt:lpstr>Отчёт об исполнении бюджета  Андреевского сельского поселения Дубовского района  за 2022год</vt:lpstr>
      <vt:lpstr>    Основные параметры исполнения бюджета Андреевского сельского поселения Дубовского района  за 2022 год                                                                                                                        </vt:lpstr>
      <vt:lpstr>Доходы  бюджета Андреевского сельского поселения  Дубовского района  за  2022  год  исполнены в сумме 8 054,2 тыс. рублей</vt:lpstr>
      <vt:lpstr>Поступление собственных доходов в бюджет  Андреевского сельского поселения Дубовского района  за  2022 год</vt:lpstr>
      <vt:lpstr>Расходы  бюджета  Андреевского  сельского  поселения  Дубовского  района  за  2022  год  исполнены в сумме  7 880,4 тыс. рублей</vt:lpstr>
      <vt:lpstr>Доля   расходов   бюджета   Андреевского  сельского   поселения  Дубовского района   за 2022 год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Отчёт об исполнении бюджета  Чертковского сельского поселения за 2013 год</dc:title>
  <cp:lastModifiedBy>usach_1959@mail.ru</cp:lastModifiedBy>
  <cp:revision>257</cp:revision>
  <dcterms:modified xsi:type="dcterms:W3CDTF">2023-04-11T13:50:07Z</dcterms:modified>
</cp:coreProperties>
</file>