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030" autoAdjust="0"/>
  </p:normalViewPr>
  <p:slideViewPr>
    <p:cSldViewPr>
      <p:cViewPr varScale="1">
        <p:scale>
          <a:sx n="77" d="100"/>
          <a:sy n="77" d="100"/>
        </p:scale>
        <p:origin x="3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29814426077574E-2"/>
          <c:y val="9.1456048830395348E-2"/>
          <c:w val="0.48021832856778096"/>
          <c:h val="0.81708790233920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Pt>
            <c:idx val="0"/>
            <c:bubble3D val="0"/>
            <c:explosion val="17"/>
            <c:extLst>
              <c:ext xmlns:c16="http://schemas.microsoft.com/office/drawing/2014/chart" uri="{C3380CC4-5D6E-409C-BE32-E72D297353CC}">
                <c16:uniqueId val="{00000000-3C11-478D-AC1A-BA33A5720A6F}"/>
              </c:ext>
            </c:extLst>
          </c:dPt>
          <c:dLbls>
            <c:dLbl>
              <c:idx val="0"/>
              <c:layout>
                <c:manualLayout>
                  <c:x val="-0.39877805974774738"/>
                  <c:y val="0.112391119063056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1668,2</a:t>
                    </a:r>
                  </a:p>
                  <a:p>
                    <a:r>
                      <a:rPr lang="en-US" dirty="0" smtClean="0"/>
                      <a:t>55,0%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11-478D-AC1A-BA33A5720A6F}"/>
                </c:ext>
              </c:extLst>
            </c:dLbl>
            <c:dLbl>
              <c:idx val="1"/>
              <c:layout>
                <c:manualLayout>
                  <c:x val="-0.17469135982941472"/>
                  <c:y val="-0.570964751843493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124,0</a:t>
                    </a:r>
                  </a:p>
                  <a:p>
                    <a:r>
                      <a:rPr lang="en-US" dirty="0" smtClean="0"/>
                      <a:t>4,1%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11-478D-AC1A-BA33A5720A6F}"/>
                </c:ext>
              </c:extLst>
            </c:dLbl>
            <c:dLbl>
              <c:idx val="2"/>
              <c:layout>
                <c:manualLayout>
                  <c:x val="5.1109209113217383E-2"/>
                  <c:y val="0.119666222824329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36.7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11-478D-AC1A-BA33A5720A6F}"/>
                </c:ext>
              </c:extLst>
            </c:dLbl>
            <c:dLbl>
              <c:idx val="3"/>
              <c:layout>
                <c:manualLayout>
                  <c:x val="-1.064867061554566E-2"/>
                  <c:y val="0.184193671681587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128.4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C11-478D-AC1A-BA33A5720A6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11-478D-AC1A-BA33A5720A6F}"/>
                </c:ext>
              </c:extLst>
            </c:dLbl>
            <c:dLbl>
              <c:idx val="5"/>
              <c:layout>
                <c:manualLayout>
                  <c:x val="0.15361536340016801"/>
                  <c:y val="-6.00144760034954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1 051,2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34.7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11-478D-AC1A-BA33A5720A6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11-478D-AC1A-BA33A5720A6F}"/>
                </c:ext>
              </c:extLst>
            </c:dLbl>
            <c:dLbl>
              <c:idx val="7"/>
              <c:layout>
                <c:manualLayout>
                  <c:x val="3.069834345891401E-2"/>
                  <c:y val="-5.44970542244892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11-478D-AC1A-BA33A5720A6F}"/>
                </c:ext>
              </c:extLst>
            </c:dLbl>
            <c:dLbl>
              <c:idx val="8"/>
              <c:layout>
                <c:manualLayout>
                  <c:x val="1.8970479888199585E-2"/>
                  <c:y val="-0.18513656028268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11-478D-AC1A-BA33A5720A6F}"/>
                </c:ext>
              </c:extLst>
            </c:dLbl>
            <c:dLbl>
              <c:idx val="9"/>
              <c:layout>
                <c:manualLayout>
                  <c:x val="-3.7500000000000047E-2"/>
                  <c:y val="-0.1796496398678710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11-478D-AC1A-BA33A5720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1051.2</c:v>
                </c:pt>
                <c:pt idx="1">
                  <c:v>9</c:v>
                </c:pt>
                <c:pt idx="2">
                  <c:v>36.700000000000003</c:v>
                </c:pt>
                <c:pt idx="3">
                  <c:v>128.4</c:v>
                </c:pt>
                <c:pt idx="4">
                  <c:v>1668.2</c:v>
                </c:pt>
                <c:pt idx="5">
                  <c:v>124</c:v>
                </c:pt>
                <c:pt idx="6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11-478D-AC1A-BA33A5720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785518957932562"/>
          <c:y val="8.9148469407213657E-4"/>
          <c:w val="0.35141368308004839"/>
          <c:h val="0.96840981184511865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756061534505493"/>
          <c:y val="0.1469298245614035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66DF-453C-9845-10183E8480F3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DF-453C-9845-10183E8480F3}"/>
              </c:ext>
            </c:extLst>
          </c:dPt>
          <c:dPt>
            <c:idx val="2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2-66DF-453C-9845-10183E8480F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6DF-453C-9845-10183E8480F3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4-66DF-453C-9845-10183E8480F3}"/>
              </c:ext>
            </c:extLst>
          </c:dPt>
          <c:dPt>
            <c:idx val="6"/>
            <c:bubble3D val="0"/>
            <c:spPr>
              <a:solidFill>
                <a:srgbClr val="D77DD3"/>
              </a:solidFill>
            </c:spPr>
            <c:extLst>
              <c:ext xmlns:c16="http://schemas.microsoft.com/office/drawing/2014/chart" uri="{C3380CC4-5D6E-409C-BE32-E72D297353CC}">
                <c16:uniqueId val="{00000005-66DF-453C-9845-10183E8480F3}"/>
              </c:ext>
            </c:extLst>
          </c:dPt>
          <c:dLbls>
            <c:dLbl>
              <c:idx val="0"/>
              <c:layout>
                <c:manualLayout>
                  <c:x val="-0.42274173702162732"/>
                  <c:y val="-0.1907894736842106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261.6</a:t>
                    </a:r>
                  </a:p>
                  <a:p>
                    <a:r>
                      <a:rPr lang="en-US" dirty="0" smtClean="0"/>
                      <a:t>3.7%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DF-453C-9845-10183E8480F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DF-453C-9845-10183E8480F3}"/>
                </c:ext>
              </c:extLst>
            </c:dLbl>
            <c:dLbl>
              <c:idx val="2"/>
              <c:layout>
                <c:manualLayout>
                  <c:x val="5.9561550576930314E-2"/>
                  <c:y val="2.4122807017543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92,5; </a:t>
                    </a:r>
                  </a:p>
                  <a:p>
                    <a:r>
                      <a:rPr lang="en-US" dirty="0" smtClean="0"/>
                      <a:t>1,3%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DF-453C-9845-10183E8480F3}"/>
                </c:ext>
              </c:extLst>
            </c:dLbl>
            <c:dLbl>
              <c:idx val="3"/>
              <c:layout>
                <c:manualLayout>
                  <c:x val="-6.5372547947505716E-2"/>
                  <c:y val="4.3859649122807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207.1</a:t>
                    </a:r>
                  </a:p>
                  <a:p>
                    <a:r>
                      <a:rPr lang="en-US" dirty="0" smtClean="0"/>
                      <a:t>2,9%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6DF-453C-9845-10183E8480F3}"/>
                </c:ext>
              </c:extLst>
            </c:dLbl>
            <c:dLbl>
              <c:idx val="4"/>
              <c:layout>
                <c:manualLayout>
                  <c:x val="4.7939784610699955E-2"/>
                  <c:y val="-3.070175438596491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460,7</a:t>
                    </a:r>
                  </a:p>
                  <a:p>
                    <a:r>
                      <a:rPr lang="en-US" dirty="0" smtClean="0"/>
                      <a:t>6,5%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DF-453C-9845-10183E8480F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DF-453C-9845-10183E8480F3}"/>
                </c:ext>
              </c:extLst>
            </c:dLbl>
            <c:dLbl>
              <c:idx val="6"/>
              <c:layout>
                <c:manualLayout>
                  <c:x val="0.35301114122424543"/>
                  <c:y val="0.1162278974996546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4 205,0</a:t>
                    </a:r>
                  </a:p>
                  <a:p>
                    <a:r>
                      <a:rPr lang="en-US" dirty="0" smtClean="0"/>
                      <a:t>59,7%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DF-453C-9845-10183E8480F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DF-453C-9845-10183E8480F3}"/>
                </c:ext>
              </c:extLst>
            </c:dLbl>
            <c:dLbl>
              <c:idx val="8"/>
              <c:layout>
                <c:manualLayout>
                  <c:x val="-4.503434311914243E-2"/>
                  <c:y val="-6.35964912280701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1 426,7</a:t>
                    </a:r>
                  </a:p>
                  <a:p>
                    <a:r>
                      <a:rPr lang="en-US" dirty="0" smtClean="0"/>
                      <a:t>;20,3%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6DF-453C-9845-10183E848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4205</c:v>
                </c:pt>
                <c:pt idx="1">
                  <c:v>92.5</c:v>
                </c:pt>
                <c:pt idx="2" formatCode="@">
                  <c:v>0</c:v>
                </c:pt>
                <c:pt idx="3" formatCode="#,##0.00">
                  <c:v>207.1</c:v>
                </c:pt>
                <c:pt idx="4" formatCode="#,##0.00">
                  <c:v>460.7</c:v>
                </c:pt>
                <c:pt idx="5" formatCode="#,##0.00">
                  <c:v>261.60000000000002</c:v>
                </c:pt>
                <c:pt idx="6" formatCode="#,##0.00">
                  <c:v>1426.7</c:v>
                </c:pt>
                <c:pt idx="7" formatCode="General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DF-453C-9845-10183E848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534E-3"/>
          <c:y val="0.28508771929824639"/>
          <c:w val="0.385991562552154"/>
          <c:h val="0.54510947644702401"/>
        </c:manualLayout>
      </c:layout>
      <c:overlay val="0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1051.2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1 668.2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 ( за исключением земельных участков)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128.4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92.7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581.2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9.0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6.6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36.7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  <dgm:t>
        <a:bodyPr/>
        <a:lstStyle/>
        <a:p>
          <a:endParaRPr lang="ru-RU"/>
        </a:p>
      </dgm:t>
    </dgm:pt>
    <dgm:pt modelId="{85419AC2-1C8C-436A-BCEE-5F9D92F89A20}" type="sibTrans" cxnId="{027AECAB-0B4F-40BA-961F-CB4BC8A89EEE}">
      <dgm:prSet/>
      <dgm:spPr/>
      <dgm:t>
        <a:bodyPr/>
        <a:lstStyle/>
        <a:p>
          <a:endParaRPr lang="ru-RU"/>
        </a:p>
      </dgm:t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6.7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  <dgm:t>
        <a:bodyPr/>
        <a:lstStyle/>
        <a:p>
          <a:endParaRPr lang="ru-RU"/>
        </a:p>
      </dgm:t>
    </dgm:pt>
    <dgm:pt modelId="{15A96270-B7BE-43AC-9DE8-ADE3E10348E6}" type="sibTrans" cxnId="{45212934-B359-4E7D-A494-4AAF425149DE}">
      <dgm:prSet/>
      <dgm:spPr/>
      <dgm:t>
        <a:bodyPr/>
        <a:lstStyle/>
        <a:p>
          <a:endParaRPr lang="ru-RU"/>
        </a:p>
      </dgm:t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3692.7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  <dgm:t>
        <a:bodyPr/>
        <a:lstStyle/>
        <a:p>
          <a:endParaRPr lang="ru-RU"/>
        </a:p>
      </dgm:t>
    </dgm:pt>
    <dgm:pt modelId="{7D8DED8B-8C21-493B-87C0-49604140375F}" type="sibTrans" cxnId="{9F8C3B12-FAA1-4EE7-B083-68FB2420EBED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4 205,0 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460,7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1 426,7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261.6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380,7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207.1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92,5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2,4 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AD2C35C9-A78F-4E9D-B56A-214677EF890E}" type="pres">
      <dgm:prSet presAssocID="{74606B66-CECE-4E48-A664-42E821854EA5}" presName="node" presStyleLbl="node1" presStyleIdx="6" presStyleCnt="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</dgm:pt>
    <dgm:pt modelId="{D5EFF21E-E139-4CF8-A716-D4D50612462F}" type="pres">
      <dgm:prSet presAssocID="{269A53EA-BA11-4AF7-9BE5-E082E4E3AB0F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640556" y="71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6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1051.2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907" y="132930"/>
        <a:ext cx="1063950" cy="638369"/>
      </dsp:txXfrm>
    </dsp:sp>
    <dsp:sp modelId="{50D5674F-5021-4C6D-B027-59E216CBEE1E}">
      <dsp:nvSpPr>
        <dsp:cNvPr id="0" name=""/>
        <dsp:cNvSpPr/>
      </dsp:nvSpPr>
      <dsp:spPr>
        <a:xfrm>
          <a:off x="2295673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36.7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719"/>
        <a:ext cx="1504652" cy="902791"/>
      </dsp:txXfrm>
    </dsp:sp>
    <dsp:sp modelId="{568C610D-6D67-49FE-9E20-A523B07AEC94}">
      <dsp:nvSpPr>
        <dsp:cNvPr id="0" name=""/>
        <dsp:cNvSpPr/>
      </dsp:nvSpPr>
      <dsp:spPr>
        <a:xfrm>
          <a:off x="3950791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128.4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719"/>
        <a:ext cx="1504652" cy="902791"/>
      </dsp:txXfrm>
    </dsp:sp>
    <dsp:sp modelId="{416D389E-1906-4628-AB3D-97BCDE0F8520}">
      <dsp:nvSpPr>
        <dsp:cNvPr id="0" name=""/>
        <dsp:cNvSpPr/>
      </dsp:nvSpPr>
      <dsp:spPr>
        <a:xfrm>
          <a:off x="640556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1 668.2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1053975"/>
        <a:ext cx="1504652" cy="902791"/>
      </dsp:txXfrm>
    </dsp:sp>
    <dsp:sp modelId="{3F504124-2CD3-43F1-9B74-F18BF34C647A}">
      <dsp:nvSpPr>
        <dsp:cNvPr id="0" name=""/>
        <dsp:cNvSpPr/>
      </dsp:nvSpPr>
      <dsp:spPr>
        <a:xfrm>
          <a:off x="2295673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6.6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1053975"/>
        <a:ext cx="1504652" cy="902791"/>
      </dsp:txXfrm>
    </dsp:sp>
    <dsp:sp modelId="{396F3610-6898-4F07-B1B7-DDB2CD28A9C7}">
      <dsp:nvSpPr>
        <dsp:cNvPr id="0" name=""/>
        <dsp:cNvSpPr/>
      </dsp:nvSpPr>
      <dsp:spPr>
        <a:xfrm>
          <a:off x="3950791" y="1053975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9.0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1186186"/>
        <a:ext cx="1063950" cy="638369"/>
      </dsp:txXfrm>
    </dsp:sp>
    <dsp:sp modelId="{D5EFF21E-E139-4CF8-A716-D4D50612462F}">
      <dsp:nvSpPr>
        <dsp:cNvPr id="0" name=""/>
        <dsp:cNvSpPr/>
      </dsp:nvSpPr>
      <dsp:spPr>
        <a:xfrm>
          <a:off x="640556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имущества, составляющего государственную (муниципальную) казну ( за исключением земельных участков)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51.5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2107232"/>
        <a:ext cx="1504652" cy="902791"/>
      </dsp:txXfrm>
    </dsp:sp>
    <dsp:sp modelId="{F2BF61DD-A5BD-4B0F-8021-AB442B72ED79}">
      <dsp:nvSpPr>
        <dsp:cNvPr id="0" name=""/>
        <dsp:cNvSpPr/>
      </dsp:nvSpPr>
      <dsp:spPr>
        <a:xfrm>
          <a:off x="2295673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72.5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2107232"/>
        <a:ext cx="1504652" cy="902791"/>
      </dsp:txXfrm>
    </dsp:sp>
    <dsp:sp modelId="{1E788828-E892-4465-A6B8-8864FF9D7A35}">
      <dsp:nvSpPr>
        <dsp:cNvPr id="0" name=""/>
        <dsp:cNvSpPr/>
      </dsp:nvSpPr>
      <dsp:spPr>
        <a:xfrm>
          <a:off x="3950791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6.7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2107232"/>
        <a:ext cx="1504652" cy="902791"/>
      </dsp:txXfrm>
    </dsp:sp>
    <dsp:sp modelId="{F0CD13ED-CD83-4E5F-BF5B-5B1B1F464B26}">
      <dsp:nvSpPr>
        <dsp:cNvPr id="0" name=""/>
        <dsp:cNvSpPr/>
      </dsp:nvSpPr>
      <dsp:spPr>
        <a:xfrm>
          <a:off x="640556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3692.7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3160489"/>
        <a:ext cx="1504652" cy="902791"/>
      </dsp:txXfrm>
    </dsp:sp>
    <dsp:sp modelId="{98D9B815-AE2A-4D0E-9888-B226115C366F}">
      <dsp:nvSpPr>
        <dsp:cNvPr id="0" name=""/>
        <dsp:cNvSpPr/>
      </dsp:nvSpPr>
      <dsp:spPr>
        <a:xfrm>
          <a:off x="2295673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92.7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3160489"/>
        <a:ext cx="1504652" cy="902791"/>
      </dsp:txXfrm>
    </dsp:sp>
    <dsp:sp modelId="{4F93F4BA-99ED-41B4-88AD-39D9B4193754}">
      <dsp:nvSpPr>
        <dsp:cNvPr id="0" name=""/>
        <dsp:cNvSpPr/>
      </dsp:nvSpPr>
      <dsp:spPr>
        <a:xfrm>
          <a:off x="3950791" y="316048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581.2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3292700"/>
        <a:ext cx="1063950" cy="638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4 205,0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48279" y="72009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92,5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411" y="134141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207.1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460,7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1 426,7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AD2C35C9-A78F-4E9D-B56A-214677EF890E}">
      <dsp:nvSpPr>
        <dsp:cNvPr id="0" name=""/>
        <dsp:cNvSpPr/>
      </dsp:nvSpPr>
      <dsp:spPr>
        <a:xfrm>
          <a:off x="1264967" y="2972777"/>
          <a:ext cx="2121352" cy="127281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2,4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101" y="3034911"/>
        <a:ext cx="1997084" cy="1148543"/>
      </dsp:txXfrm>
    </dsp:sp>
    <dsp:sp modelId="{D5EFF21E-E139-4CF8-A716-D4D50612462F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261.6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01863"/>
              </p:ext>
            </p:extLst>
          </p:nvPr>
        </p:nvGraphicFramePr>
        <p:xfrm>
          <a:off x="755576" y="1556792"/>
          <a:ext cx="7748538" cy="42255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7171.6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7397,4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2805.0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3030.8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4366,6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4366,6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7211,1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7036,7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-39.5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-360.7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-39.5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-360.7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Андреевского сельского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2020  год  исполнены в сумме 7 397,4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043049757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2020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51604989"/>
              </p:ext>
            </p:extLst>
          </p:nvPr>
        </p:nvGraphicFramePr>
        <p:xfrm>
          <a:off x="0" y="142873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54182" y="116632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2020  год  исполнены в сумме  7 036,7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857817469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941993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3138" y="1115241"/>
            <a:ext cx="427755" cy="156851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95845" y="1115241"/>
            <a:ext cx="465048" cy="65109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Андреевского сельского поселения за 2020 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6 944.0</a:t>
            </a:r>
            <a:r>
              <a:rPr lang="ru-RU" sz="1200" i="0" dirty="0" smtClean="0">
                <a:solidFill>
                  <a:srgbClr val="A50021"/>
                </a:solidFill>
              </a:rPr>
              <a:t>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807838"/>
            <a:ext cx="3937559" cy="56441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1 421.7</a:t>
            </a:r>
            <a:r>
              <a:rPr lang="ru-RU" sz="1000" dirty="0" smtClean="0">
                <a:solidFill>
                  <a:srgbClr val="A50021"/>
                </a:solidFill>
              </a:rPr>
              <a:t>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224411" y="126631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378,7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5000628" y="1184251"/>
            <a:ext cx="3973476" cy="75076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 коммунальными услугами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населения Андреевского сельского поселения» -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341,8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39941" y="227787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Андреевского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4 471.4тыс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038325"/>
            <a:ext cx="3963743" cy="66620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Андреевского 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</a:t>
            </a:r>
            <a:r>
              <a:rPr lang="ru-RU" sz="1000" i="0" dirty="0" smtClean="0">
                <a:solidFill>
                  <a:srgbClr val="A50021"/>
                </a:solidFill>
                <a:latin typeface="Arial" charset="0"/>
              </a:rPr>
              <a:t>117.9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475563"/>
            <a:ext cx="3857652" cy="5243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Андреевского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0.0 тыс.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 useBgFill="1"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5014927" y="5399850"/>
            <a:ext cx="3966738" cy="5437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муниципальная программа Андреевского сельского поселения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/>
              <a:t>Обеспечение общественного порядка и </a:t>
            </a:r>
            <a:r>
              <a:rPr lang="ru-RU" sz="1000" dirty="0" smtClean="0"/>
              <a:t>противодействие </a:t>
            </a:r>
            <a:r>
              <a:rPr lang="ru-RU" sz="1000" dirty="0"/>
              <a:t>преступности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2,0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 рублей</a:t>
            </a: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44187" y="3131732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Андреевского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207.1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74832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898833" y="6130221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2020 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92,7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03422" y="6105087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2020 год- </a:t>
            </a:r>
          </a:p>
          <a:p>
            <a:pPr algn="ctr"/>
            <a:r>
              <a:rPr lang="ru-RU" sz="1200" b="1" dirty="0" smtClean="0"/>
              <a:t>7 036,7 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4376034" y="5753231"/>
            <a:ext cx="411690" cy="8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98.7 %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037230" y="5773382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1,3 %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64435"/>
              </p:ext>
            </p:extLst>
          </p:nvPr>
        </p:nvGraphicFramePr>
        <p:xfrm>
          <a:off x="224411" y="3861048"/>
          <a:ext cx="3915541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 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12806"/>
              </p:ext>
            </p:extLst>
          </p:nvPr>
        </p:nvGraphicFramePr>
        <p:xfrm>
          <a:off x="5000628" y="4143862"/>
          <a:ext cx="3857652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0.0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3830"/>
              </p:ext>
            </p:extLst>
          </p:nvPr>
        </p:nvGraphicFramePr>
        <p:xfrm>
          <a:off x="224411" y="4509119"/>
          <a:ext cx="3961055" cy="594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- 0,0 тыс. рублей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26105"/>
              </p:ext>
            </p:extLst>
          </p:nvPr>
        </p:nvGraphicFramePr>
        <p:xfrm>
          <a:off x="5002476" y="4869160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7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2,4 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30814"/>
              </p:ext>
            </p:extLst>
          </p:nvPr>
        </p:nvGraphicFramePr>
        <p:xfrm>
          <a:off x="239941" y="5055076"/>
          <a:ext cx="3900011" cy="678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00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 тыс. рублей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72790"/>
              </p:ext>
            </p:extLst>
          </p:nvPr>
        </p:nvGraphicFramePr>
        <p:xfrm>
          <a:off x="5009323" y="5399849"/>
          <a:ext cx="3883157" cy="503993"/>
        </p:xfrm>
        <a:graphic>
          <a:graphicData uri="http://schemas.openxmlformats.org/drawingml/2006/table">
            <a:tbl>
              <a:tblPr/>
              <a:tblGrid>
                <a:gridCol w="3883157">
                  <a:extLst>
                    <a:ext uri="{9D8B030D-6E8A-4147-A177-3AD203B41FA5}">
                      <a16:colId xmlns:a16="http://schemas.microsoft.com/office/drawing/2014/main" val="5104611"/>
                    </a:ext>
                  </a:extLst>
                </a:gridCol>
              </a:tblGrid>
              <a:tr h="5039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99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594</Words>
  <Application>Microsoft Office PowerPoint</Application>
  <PresentationFormat>Экран (4:3)</PresentationFormat>
  <Paragraphs>131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Отчёт об исполнении бюджета  Андреевского сельского поселения Дубовского района  за 2020год</vt:lpstr>
      <vt:lpstr>    Основные параметры исполнения бюджета Андреевского сельского поселения Дубовского района  за 2020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 за  2020  год  исполнены в сумме 7 397,4 тыс. рублей</vt:lpstr>
      <vt:lpstr>Поступление собственных доходов в бюджет  Андреевского сельского поселения Дубовского района  за  2020 год</vt:lpstr>
      <vt:lpstr>Расходы  бюджета  Андреевского  сельского  поселения  Дубовского  района  за  2020  год  исполнены в сумме  7 036,7 тыс. рублей</vt:lpstr>
      <vt:lpstr>Доля   расходов   бюджета   Андреевского  сельского   поселения  Дубовского района   за 2020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usach_1959@mail.ru</cp:lastModifiedBy>
  <cp:revision>203</cp:revision>
  <dcterms:modified xsi:type="dcterms:W3CDTF">2021-05-12T13:20:52Z</dcterms:modified>
</cp:coreProperties>
</file>