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59" r:id="rId3"/>
    <p:sldId id="261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7030" autoAdjust="0"/>
  </p:normalViewPr>
  <p:slideViewPr>
    <p:cSldViewPr>
      <p:cViewPr>
        <p:scale>
          <a:sx n="125" d="100"/>
          <a:sy n="125" d="100"/>
        </p:scale>
        <p:origin x="-226" y="1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4684678219129372E-2"/>
          <c:y val="0.14274382448183542"/>
          <c:w val="0.32435159581551726"/>
          <c:h val="0.5424152737499105"/>
        </c:manualLayout>
      </c:layout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8029814426077574E-2"/>
          <c:y val="9.1456048830395348E-2"/>
          <c:w val="0.48021832856778096"/>
          <c:h val="0.8170879023392096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6.2257434359145478E-2"/>
                  <c:y val="-0.195597007218290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1749.5</a:t>
                    </a:r>
                  </a:p>
                  <a:p>
                    <a:r>
                      <a:rPr lang="ru-RU" dirty="0" smtClean="0"/>
                      <a:t>71.9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>
                <c:manualLayout>
                  <c:x val="2.9525715466312743E-2"/>
                  <c:y val="6.60706024372084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106.9</a:t>
                    </a:r>
                  </a:p>
                  <a:p>
                    <a:r>
                      <a:rPr lang="ru-RU" dirty="0" smtClean="0"/>
                      <a:t>4,4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9.2276540423383777E-3"/>
                  <c:y val="2.22682554343050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18.2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3"/>
              <c:layout>
                <c:manualLayout>
                  <c:x val="-1.064867061554566E-2"/>
                  <c:y val="0.184193671681587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129.2 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5.3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4"/>
              <c:delete val="1"/>
            </c:dLbl>
            <c:dLbl>
              <c:idx val="5"/>
              <c:layout>
                <c:manualLayout>
                  <c:x val="-0.13105086276963368"/>
                  <c:y val="-9.95001384589110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361.7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14.9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6"/>
              <c:delete val="1"/>
            </c:dLbl>
            <c:dLbl>
              <c:idx val="7"/>
              <c:layout>
                <c:manualLayout>
                  <c:x val="3.069834345891401E-2"/>
                  <c:y val="-5.44970542244892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8"/>
              <c:layout>
                <c:manualLayout>
                  <c:x val="1.8970479888199585E-2"/>
                  <c:y val="-0.18513656028268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</a:t>
                    </a:r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  <c:separator>
</c:separator>
            </c:dLbl>
            <c:dLbl>
              <c:idx val="9"/>
              <c:layout>
                <c:manualLayout>
                  <c:x val="-3.7500000000000047E-2"/>
                  <c:y val="-0.17964963986787108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Лист1!$A$2:$A$8</c:f>
              <c:strCache>
                <c:ptCount val="6"/>
                <c:pt idx="0">
                  <c:v>НДФЛ</c:v>
                </c:pt>
                <c:pt idx="1">
                  <c:v>штрафы, санкции, возмещение ущерба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4210.6000000000004</c:v>
                </c:pt>
                <c:pt idx="1">
                  <c:v>70</c:v>
                </c:pt>
                <c:pt idx="2">
                  <c:v>39.200000000000003</c:v>
                </c:pt>
                <c:pt idx="3">
                  <c:v>1462.8</c:v>
                </c:pt>
                <c:pt idx="4">
                  <c:v>2932</c:v>
                </c:pt>
                <c:pt idx="5">
                  <c:v>1.2</c:v>
                </c:pt>
              </c:numCache>
            </c:numRef>
          </c:val>
        </c:ser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62785518957932562"/>
          <c:y val="8.9148469407213657E-4"/>
          <c:w val="0.35141368308004839"/>
          <c:h val="0.96840981184511865"/>
        </c:manualLayout>
      </c:layout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4"/>
  <c:chart>
    <c:autoTitleDeleted val="1"/>
    <c:plotArea>
      <c:layout>
        <c:manualLayout>
          <c:layoutTarget val="inner"/>
          <c:xMode val="edge"/>
          <c:yMode val="edge"/>
          <c:x val="0.38756061534505493"/>
          <c:y val="0.1469298245614035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0"/>
          <c:dPt>
            <c:idx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spPr>
              <a:solidFill>
                <a:srgbClr val="FF9933"/>
              </a:solidFill>
            </c:spPr>
          </c:dPt>
          <c:dPt>
            <c:idx val="4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rgbClr val="D77DD3"/>
              </a:solidFill>
            </c:spPr>
          </c:dPt>
          <c:dLbls>
            <c:dLbl>
              <c:idx val="0"/>
              <c:layout>
                <c:manualLayout>
                  <c:x val="-0.22807715708726975"/>
                  <c:y val="0.15570175438596487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278.6</a:t>
                    </a:r>
                    <a:endParaRPr lang="ru-RU" baseline="0" dirty="0" smtClean="0"/>
                  </a:p>
                  <a:p>
                    <a:r>
                      <a:rPr lang="ru-RU" dirty="0" smtClean="0"/>
                      <a:t>0.7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delete val="1"/>
            </c:dLbl>
            <c:dLbl>
              <c:idx val="2"/>
              <c:layout>
                <c:manualLayout>
                  <c:x val="5.9561550576930314E-2"/>
                  <c:y val="2.4122807017543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83.3</a:t>
                    </a:r>
                    <a:r>
                      <a:rPr lang="en-US" dirty="0" smtClean="0"/>
                      <a:t>; </a:t>
                    </a:r>
                    <a:endParaRPr lang="ru-RU" dirty="0" smtClean="0"/>
                  </a:p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3"/>
              <c:layout>
                <c:manualLayout>
                  <c:x val="-4.3582766247966687E-3"/>
                  <c:y val="2.85087719298245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201.1</a:t>
                    </a:r>
                    <a:endParaRPr lang="ru-RU" dirty="0" smtClean="0"/>
                  </a:p>
                  <a:p>
                    <a:r>
                      <a:rPr lang="ru-RU" dirty="0" smtClean="0"/>
                      <a:t>0.5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4"/>
              <c:layout>
                <c:manualLayout>
                  <c:x val="-2.0338090440903032E-2"/>
                  <c:y val="-3.72807017543859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34 836.4</a:t>
                    </a:r>
                    <a:endParaRPr lang="ru-RU" baseline="0" dirty="0" smtClean="0"/>
                  </a:p>
                  <a:p>
                    <a:r>
                      <a:rPr lang="ru-RU" dirty="0" smtClean="0"/>
                      <a:t>85.6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2.9054414915575769E-2"/>
                  <c:y val="-6.578964635999447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3 707.7</a:t>
                    </a:r>
                    <a:endParaRPr lang="ru-RU" baseline="0" dirty="0" smtClean="0"/>
                  </a:p>
                  <a:p>
                    <a:r>
                      <a:rPr lang="ru-RU" dirty="0" smtClean="0"/>
                      <a:t>9.1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4.503434311914243E-2"/>
                  <c:y val="-6.35964912280701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1 583.0</a:t>
                    </a:r>
                  </a:p>
                  <a:p>
                    <a:r>
                      <a:rPr lang="en-US" dirty="0" smtClean="0"/>
                      <a:t>; </a:t>
                    </a:r>
                    <a:r>
                      <a:rPr lang="ru-RU" dirty="0" smtClean="0"/>
                      <a:t>3.9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Культура, кинематография</c:v>
                </c:pt>
                <c:pt idx="7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0</c:v>
                </c:pt>
                <c:pt idx="1">
                  <c:v>0</c:v>
                </c:pt>
                <c:pt idx="2" formatCode="@">
                  <c:v>0</c:v>
                </c:pt>
                <c:pt idx="3" formatCode="#,##0.00">
                  <c:v>0</c:v>
                </c:pt>
                <c:pt idx="4" formatCode="#,##0.00">
                  <c:v>5420.1</c:v>
                </c:pt>
                <c:pt idx="5" formatCode="#,##0.00">
                  <c:v>17.600000000000001</c:v>
                </c:pt>
                <c:pt idx="6" formatCode="#,##0.00">
                  <c:v>942.2</c:v>
                </c:pt>
                <c:pt idx="7" formatCode="General">
                  <c:v>115.2</c:v>
                </c:pt>
                <c:pt idx="8" formatCode="General">
                  <c:v>18</c:v>
                </c:pt>
              </c:numCache>
            </c:numRef>
          </c:val>
        </c:ser>
        <c:firstSliceAng val="0"/>
        <c:holeSize val="50"/>
      </c:doughnutChart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7.2636037288939534E-3"/>
          <c:y val="0.28508771929824639"/>
          <c:w val="0.385991562552154"/>
          <c:h val="0.54510947644702401"/>
        </c:manualLayout>
      </c:layout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361.7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1 749.5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сдачи в аренду имущества, составляющего государственную (муниципальную) казну ( за исключением земельных участков)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23.8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129.2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 за исключением земельных участков бюджетных и автономных учреждений)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83.1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83.5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34 221.4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18.2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37EE586D-B1BA-4EB6-8444-DE68814A2C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 за совершение нотариальных действий ( за исключением действий, совершаемых консульскими учреждениями Российской Федерации)  5.5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1E007-4759-41E8-8EE3-C65B934960C1}" type="parTrans" cxnId="{9CCB673F-217D-44D1-9B18-91ACA2CE6D8C}">
      <dgm:prSet/>
      <dgm:spPr/>
      <dgm:t>
        <a:bodyPr/>
        <a:lstStyle/>
        <a:p>
          <a:endParaRPr lang="ru-RU"/>
        </a:p>
      </dgm:t>
    </dgm:pt>
    <dgm:pt modelId="{B5E8FAC4-68CA-4ED9-8DA0-165AD68F7650}" type="sibTrans" cxnId="{9CCB673F-217D-44D1-9B18-91ACA2CE6D8C}">
      <dgm:prSet/>
      <dgm:spPr/>
      <dgm:t>
        <a:bodyPr/>
        <a:lstStyle/>
        <a:p>
          <a:endParaRPr lang="ru-RU"/>
        </a:p>
      </dgm:t>
    </dgm:pt>
    <dgm:pt modelId="{5E8D43AF-5B94-4F64-87C1-8D3FE2361842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54.4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7D8F6-D557-4388-B061-736294C824E8}" type="parTrans" cxnId="{027AECAB-0B4F-40BA-961F-CB4BC8A89EEE}">
      <dgm:prSet/>
      <dgm:spPr/>
    </dgm:pt>
    <dgm:pt modelId="{85419AC2-1C8C-436A-BCEE-5F9D92F89A20}" type="sibTrans" cxnId="{027AECAB-0B4F-40BA-961F-CB4BC8A89EEE}">
      <dgm:prSet/>
      <dgm:spPr/>
    </dgm:pt>
    <dgm:pt modelId="{2BECC003-29F7-4BE4-89F2-1EA1649579F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  8.5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2CF32-A88D-4595-80F3-F5B1FA88DBB9}" type="parTrans" cxnId="{45212934-B359-4E7D-A494-4AAF425149DE}">
      <dgm:prSet/>
      <dgm:spPr/>
    </dgm:pt>
    <dgm:pt modelId="{15A96270-B7BE-43AC-9DE8-ADE3E10348E6}" type="sibTrans" cxnId="{45212934-B359-4E7D-A494-4AAF425149DE}">
      <dgm:prSet/>
      <dgm:spPr/>
    </dgm:pt>
    <dgm:pt modelId="{8F884C7E-E5BF-468A-95C8-CFD43E72CA8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3714.1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4DF65-45DF-4648-B85F-09243F66E5D9}" type="parTrans" cxnId="{9F8C3B12-FAA1-4EE7-B083-68FB2420EBED}">
      <dgm:prSet/>
      <dgm:spPr/>
    </dgm:pt>
    <dgm:pt modelId="{7D8DED8B-8C21-493B-87C0-49604140375F}" type="sibTrans" cxnId="{9F8C3B12-FAA1-4EE7-B083-68FB2420EBED}">
      <dgm:prSet/>
      <dgm:spPr/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50D5674F-5021-4C6D-B027-59E216CBEE1E}" type="pres">
      <dgm:prSet presAssocID="{5E8D43AF-5B94-4F64-87C1-8D3FE236184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E8433-3FCD-45BB-BC36-16065BFDE155}" type="pres">
      <dgm:prSet presAssocID="{85419AC2-1C8C-436A-BCEE-5F9D92F89A20}" presName="sibTrans" presStyleCnt="0"/>
      <dgm:spPr/>
    </dgm:pt>
    <dgm:pt modelId="{568C610D-6D67-49FE-9E20-A523B07AEC94}" type="pres">
      <dgm:prSet presAssocID="{3538A437-4018-424C-BE07-1EB90B0DB3E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F504124-2CD3-43F1-9B74-F18BF34C647A}" type="pres">
      <dgm:prSet presAssocID="{37EE586D-B1BA-4EB6-8444-DE68814A2C0D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3855-A714-4C22-9689-E84345D4AE2E}" type="pres">
      <dgm:prSet presAssocID="{B5E8FAC4-68CA-4ED9-8DA0-165AD68F7650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1E788828-E892-4465-A6B8-8864FF9D7A35}" type="pres">
      <dgm:prSet presAssocID="{2BECC003-29F7-4BE4-89F2-1EA1649579F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33EDF-7733-4ABB-AB04-2E9EACB96396}" type="pres">
      <dgm:prSet presAssocID="{15A96270-B7BE-43AC-9DE8-ADE3E10348E6}" presName="sibTrans" presStyleCnt="0"/>
      <dgm:spPr/>
    </dgm:pt>
    <dgm:pt modelId="{F0CD13ED-CD83-4E5F-BF5B-5B1B1F464B26}" type="pres">
      <dgm:prSet presAssocID="{8F884C7E-E5BF-468A-95C8-CFD43E72CA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73B4B-91A1-40F9-BA6B-73ADD74EC994}" type="pres">
      <dgm:prSet presAssocID="{7D8DED8B-8C21-493B-87C0-49604140375F}" presName="sibTrans" presStyleCnt="0"/>
      <dgm:spPr/>
    </dgm:pt>
    <dgm:pt modelId="{98D9B815-AE2A-4D0E-9888-B226115C366F}" type="pres">
      <dgm:prSet presAssocID="{B70E1606-9938-40BF-AAB7-F92CF02A28F6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4F93F4BA-99ED-41B4-88AD-39D9B4193754}" type="pres">
      <dgm:prSet presAssocID="{4F53FFA9-C3F5-470E-B9A9-691642494B97}" presName="node" presStyleLbl="node1" presStyleIdx="11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9F078E34-C8BE-4C48-88EF-46A998C61C48}" type="presOf" srcId="{2BECC003-29F7-4BE4-89F2-1EA1649579F7}" destId="{1E788828-E892-4465-A6B8-8864FF9D7A35}" srcOrd="0" destOrd="0" presId="urn:microsoft.com/office/officeart/2005/8/layout/default#1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027AECAB-0B4F-40BA-961F-CB4BC8A89EEE}" srcId="{EFC9298D-E846-4654-9798-8B0060028573}" destId="{5E8D43AF-5B94-4F64-87C1-8D3FE2361842}" srcOrd="1" destOrd="0" parTransId="{DBC7D8F6-D557-4388-B061-736294C824E8}" sibTransId="{85419AC2-1C8C-436A-BCEE-5F9D92F89A20}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086923E4-6E38-439D-B8E7-E59B50C16849}" type="presOf" srcId="{5E8D43AF-5B94-4F64-87C1-8D3FE2361842}" destId="{50D5674F-5021-4C6D-B027-59E216CBEE1E}" srcOrd="0" destOrd="0" presId="urn:microsoft.com/office/officeart/2005/8/layout/default#1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F8C3B12-FAA1-4EE7-B083-68FB2420EBED}" srcId="{EFC9298D-E846-4654-9798-8B0060028573}" destId="{8F884C7E-E5BF-468A-95C8-CFD43E72CA86}" srcOrd="9" destOrd="0" parTransId="{8EA4DF65-45DF-4648-B85F-09243F66E5D9}" sibTransId="{7D8DED8B-8C21-493B-87C0-49604140375F}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D820C24E-A4CF-4DFC-9A7F-5416EC005C73}" srcId="{EFC9298D-E846-4654-9798-8B0060028573}" destId="{B70E1606-9938-40BF-AAB7-F92CF02A28F6}" srcOrd="10" destOrd="0" parTransId="{7C119574-5BA7-44ED-864E-C9219ECE3B92}" sibTransId="{6FD7E305-9060-4BCF-8619-2534575DB30B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FBC3F654-7F67-433A-BCC8-4FAF47FCDE84}" srcId="{EFC9298D-E846-4654-9798-8B0060028573}" destId="{4F53FFA9-C3F5-470E-B9A9-691642494B97}" srcOrd="11" destOrd="0" parTransId="{44455AB1-F975-493B-BF48-CAC837C8FA16}" sibTransId="{D5F69D57-9F73-4C44-9B55-F72E45F2BB67}"/>
    <dgm:cxn modelId="{56FA1B1E-2B3E-4872-AEE5-346A3EA92DAD}" type="presOf" srcId="{8F884C7E-E5BF-468A-95C8-CFD43E72CA86}" destId="{F0CD13ED-CD83-4E5F-BF5B-5B1B1F464B26}" srcOrd="0" destOrd="0" presId="urn:microsoft.com/office/officeart/2005/8/layout/default#1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9CCB673F-217D-44D1-9B18-91ACA2CE6D8C}" srcId="{EFC9298D-E846-4654-9798-8B0060028573}" destId="{37EE586D-B1BA-4EB6-8444-DE68814A2C0D}" srcOrd="4" destOrd="0" parTransId="{9921E007-4759-41E8-8EE3-C65B934960C1}" sibTransId="{B5E8FAC4-68CA-4ED9-8DA0-165AD68F7650}"/>
    <dgm:cxn modelId="{45212934-B359-4E7D-A494-4AAF425149DE}" srcId="{EFC9298D-E846-4654-9798-8B0060028573}" destId="{2BECC003-29F7-4BE4-89F2-1EA1649579F7}" srcOrd="8" destOrd="0" parTransId="{E5F2CF32-A88D-4595-80F3-F5B1FA88DBB9}" sibTransId="{15A96270-B7BE-43AC-9DE8-ADE3E10348E6}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AED925E9-6B6D-45B6-9630-F9EF5E49F4C5}" type="presOf" srcId="{37EE586D-B1BA-4EB6-8444-DE68814A2C0D}" destId="{3F504124-2CD3-43F1-9B74-F18BF34C647A}" srcOrd="0" destOrd="0" presId="urn:microsoft.com/office/officeart/2005/8/layout/default#1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BCE1A0A-BECC-446A-BEC5-3145287CA4F1}" type="presParOf" srcId="{7D006B0B-6727-4758-87FD-A750B2865F7B}" destId="{50D5674F-5021-4C6D-B027-59E216CBEE1E}" srcOrd="2" destOrd="0" presId="urn:microsoft.com/office/officeart/2005/8/layout/default#1"/>
    <dgm:cxn modelId="{DB0C2245-E28B-44C6-BC6C-3BCF21EBDCB7}" type="presParOf" srcId="{7D006B0B-6727-4758-87FD-A750B2865F7B}" destId="{725E8433-3FCD-45BB-BC36-16065BFDE155}" srcOrd="3" destOrd="0" presId="urn:microsoft.com/office/officeart/2005/8/layout/default#1"/>
    <dgm:cxn modelId="{B93DFE44-55CC-4A86-AA91-895642B7CFFE}" type="presParOf" srcId="{7D006B0B-6727-4758-87FD-A750B2865F7B}" destId="{568C610D-6D67-49FE-9E20-A523B07AEC94}" srcOrd="4" destOrd="0" presId="urn:microsoft.com/office/officeart/2005/8/layout/default#1"/>
    <dgm:cxn modelId="{33002690-319E-42B1-A774-2355685E0654}" type="presParOf" srcId="{7D006B0B-6727-4758-87FD-A750B2865F7B}" destId="{DBFB2604-9FF4-44B1-BE15-D39EFEA1CA06}" srcOrd="5" destOrd="0" presId="urn:microsoft.com/office/officeart/2005/8/layout/default#1"/>
    <dgm:cxn modelId="{77AECADA-A5B9-45D1-9C9C-AE2B9DD72455}" type="presParOf" srcId="{7D006B0B-6727-4758-87FD-A750B2865F7B}" destId="{416D389E-1906-4628-AB3D-97BCDE0F8520}" srcOrd="6" destOrd="0" presId="urn:microsoft.com/office/officeart/2005/8/layout/default#1"/>
    <dgm:cxn modelId="{78498482-7AAA-4708-8C6B-C88E95A7CA48}" type="presParOf" srcId="{7D006B0B-6727-4758-87FD-A750B2865F7B}" destId="{72E431E7-0EEA-4E62-97B1-19152DA49804}" srcOrd="7" destOrd="0" presId="urn:microsoft.com/office/officeart/2005/8/layout/default#1"/>
    <dgm:cxn modelId="{A21C0A78-CB51-4D94-861B-8DDDE988C403}" type="presParOf" srcId="{7D006B0B-6727-4758-87FD-A750B2865F7B}" destId="{3F504124-2CD3-43F1-9B74-F18BF34C647A}" srcOrd="8" destOrd="0" presId="urn:microsoft.com/office/officeart/2005/8/layout/default#1"/>
    <dgm:cxn modelId="{2EF9082F-4534-4C15-B292-1F440CEF4E81}" type="presParOf" srcId="{7D006B0B-6727-4758-87FD-A750B2865F7B}" destId="{940B3855-A714-4C22-9689-E84345D4AE2E}" srcOrd="9" destOrd="0" presId="urn:microsoft.com/office/officeart/2005/8/layout/default#1"/>
    <dgm:cxn modelId="{1CE404F2-3FF1-4431-AB71-532FC65FB0F3}" type="presParOf" srcId="{7D006B0B-6727-4758-87FD-A750B2865F7B}" destId="{396F3610-6898-4F07-B1B7-DDB2CD28A9C7}" srcOrd="10" destOrd="0" presId="urn:microsoft.com/office/officeart/2005/8/layout/default#1"/>
    <dgm:cxn modelId="{6E03738D-4AFA-4020-B1E8-B1D649497C22}" type="presParOf" srcId="{7D006B0B-6727-4758-87FD-A750B2865F7B}" destId="{CC4B1EF2-39F8-4662-9A2E-4D53D862B399}" srcOrd="11" destOrd="0" presId="urn:microsoft.com/office/officeart/2005/8/layout/default#1"/>
    <dgm:cxn modelId="{FBE84D16-F8E5-448D-B897-9085CCC7CF49}" type="presParOf" srcId="{7D006B0B-6727-4758-87FD-A750B2865F7B}" destId="{D5EFF21E-E139-4CF8-A716-D4D50612462F}" srcOrd="12" destOrd="0" presId="urn:microsoft.com/office/officeart/2005/8/layout/default#1"/>
    <dgm:cxn modelId="{4419F617-42C7-4AFB-ACDE-8069150BC6BB}" type="presParOf" srcId="{7D006B0B-6727-4758-87FD-A750B2865F7B}" destId="{F9851BBF-5D6E-4969-B9C7-C530AEE56AB2}" srcOrd="13" destOrd="0" presId="urn:microsoft.com/office/officeart/2005/8/layout/default#1"/>
    <dgm:cxn modelId="{E7738794-2FC1-45F6-8D6F-B30797504FCD}" type="presParOf" srcId="{7D006B0B-6727-4758-87FD-A750B2865F7B}" destId="{F2BF61DD-A5BD-4B0F-8021-AB442B72ED79}" srcOrd="14" destOrd="0" presId="urn:microsoft.com/office/officeart/2005/8/layout/default#1"/>
    <dgm:cxn modelId="{213D59E4-2874-43C9-BB3E-3DD56A60B0CB}" type="presParOf" srcId="{7D006B0B-6727-4758-87FD-A750B2865F7B}" destId="{F005076E-E4FE-4DE0-BD97-CCB336470A27}" srcOrd="15" destOrd="0" presId="urn:microsoft.com/office/officeart/2005/8/layout/default#1"/>
    <dgm:cxn modelId="{77EF0CCD-D566-401B-9378-C83D046702EF}" type="presParOf" srcId="{7D006B0B-6727-4758-87FD-A750B2865F7B}" destId="{1E788828-E892-4465-A6B8-8864FF9D7A35}" srcOrd="16" destOrd="0" presId="urn:microsoft.com/office/officeart/2005/8/layout/default#1"/>
    <dgm:cxn modelId="{4EC8AD15-A6F0-458A-B9B3-76029A417A10}" type="presParOf" srcId="{7D006B0B-6727-4758-87FD-A750B2865F7B}" destId="{2C533EDF-7733-4ABB-AB04-2E9EACB96396}" srcOrd="17" destOrd="0" presId="urn:microsoft.com/office/officeart/2005/8/layout/default#1"/>
    <dgm:cxn modelId="{20751B39-8AE7-480C-95F2-8ABC82DD85FA}" type="presParOf" srcId="{7D006B0B-6727-4758-87FD-A750B2865F7B}" destId="{F0CD13ED-CD83-4E5F-BF5B-5B1B1F464B26}" srcOrd="18" destOrd="0" presId="urn:microsoft.com/office/officeart/2005/8/layout/default#1"/>
    <dgm:cxn modelId="{1AE4EAC1-56D3-44DC-901B-025AF146D1CF}" type="presParOf" srcId="{7D006B0B-6727-4758-87FD-A750B2865F7B}" destId="{51D73B4B-91A1-40F9-BA6B-73ADD74EC994}" srcOrd="19" destOrd="0" presId="urn:microsoft.com/office/officeart/2005/8/layout/default#1"/>
    <dgm:cxn modelId="{C25FE19C-0273-40F9-8A97-84819108C534}" type="presParOf" srcId="{7D006B0B-6727-4758-87FD-A750B2865F7B}" destId="{98D9B815-AE2A-4D0E-9888-B226115C366F}" srcOrd="20" destOrd="0" presId="urn:microsoft.com/office/officeart/2005/8/layout/default#1"/>
    <dgm:cxn modelId="{93FC64FC-3D0A-43BF-8BB9-5BC897B259D2}" type="presParOf" srcId="{7D006B0B-6727-4758-87FD-A750B2865F7B}" destId="{47EB9295-AEC3-4502-804E-90D932C1C9A9}" srcOrd="21" destOrd="0" presId="urn:microsoft.com/office/officeart/2005/8/layout/default#1"/>
    <dgm:cxn modelId="{76F960D5-6394-4859-9E19-D6693BF31ECC}" type="presParOf" srcId="{7D006B0B-6727-4758-87FD-A750B2865F7B}" destId="{4F93F4BA-99ED-41B4-88AD-39D9B4193754}" srcOrd="22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3707.7тыс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34836.4 тыс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1583.0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278.6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6.8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201.1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83.3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74606B66-CECE-4E48-A664-42E821854EA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8.0 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E37BB-F90F-4541-B843-36B8543A777F}" type="parTrans" cxnId="{2EDC4D97-E701-43D3-AD82-E6640EED9E54}">
      <dgm:prSet/>
      <dgm:spPr/>
      <dgm:t>
        <a:bodyPr/>
        <a:lstStyle/>
        <a:p>
          <a:endParaRPr lang="ru-RU"/>
        </a:p>
      </dgm:t>
    </dgm:pt>
    <dgm:pt modelId="{DB035BC4-8B38-4777-9FCC-2A25E6B7A41F}" type="sibTrans" cxnId="{2EDC4D97-E701-43D3-AD82-E6640EED9E54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8" custLinFactNeighborX="781" custLinFactNeighborY="543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AD2C35C9-A78F-4E9D-B56A-214677EF890E}" type="pres">
      <dgm:prSet presAssocID="{74606B66-CECE-4E48-A664-42E821854EA5}" presName="node" presStyleLbl="node1" presStyleIdx="6" presStyleCnt="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7236AB0-EECD-440E-9B5A-0F94A2C79996}" type="pres">
      <dgm:prSet presAssocID="{DB035BC4-8B38-4777-9FCC-2A25E6B7A41F}" presName="sibTrans" presStyleCnt="0"/>
      <dgm:spPr/>
    </dgm:pt>
    <dgm:pt modelId="{D5EFF21E-E139-4CF8-A716-D4D50612462F}" type="pres">
      <dgm:prSet presAssocID="{269A53EA-BA11-4AF7-9BE5-E082E4E3AB0F}" presName="node" presStyleLbl="node1" presStyleIdx="7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2EDC4D97-E701-43D3-AD82-E6640EED9E54}" srcId="{EFC9298D-E846-4654-9798-8B0060028573}" destId="{74606B66-CECE-4E48-A664-42E821854EA5}" srcOrd="6" destOrd="0" parTransId="{579E37BB-F90F-4541-B843-36B8543A777F}" sibTransId="{DB035BC4-8B38-4777-9FCC-2A25E6B7A41F}"/>
    <dgm:cxn modelId="{8F687DD0-2606-4CF8-83CF-8D9CDC9BB91D}" srcId="{EFC9298D-E846-4654-9798-8B0060028573}" destId="{269A53EA-BA11-4AF7-9BE5-E082E4E3AB0F}" srcOrd="7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3216C9CE-2DC5-4CB4-BD06-9370E2F8C480}" type="presOf" srcId="{74606B66-CECE-4E48-A664-42E821854EA5}" destId="{AD2C35C9-A78F-4E9D-B56A-214677EF890E}" srcOrd="0" destOrd="0" presId="urn:microsoft.com/office/officeart/2005/8/layout/default#2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7DE5D406-87A0-4A95-AFEB-0474574B338C}" type="presParOf" srcId="{7D006B0B-6727-4758-87FD-A750B2865F7B}" destId="{AD2C35C9-A78F-4E9D-B56A-214677EF890E}" srcOrd="12" destOrd="0" presId="urn:microsoft.com/office/officeart/2005/8/layout/default#2"/>
    <dgm:cxn modelId="{C8225591-50BB-4BF0-AF80-A1FC1D438474}" type="presParOf" srcId="{7D006B0B-6727-4758-87FD-A750B2865F7B}" destId="{D7236AB0-EECD-440E-9B5A-0F94A2C79996}" srcOrd="13" destOrd="0" presId="urn:microsoft.com/office/officeart/2005/8/layout/default#2"/>
    <dgm:cxn modelId="{F150124B-1ADA-40B4-AF27-2AE5E0C82051}" type="presParOf" srcId="{7D006B0B-6727-4758-87FD-A750B2865F7B}" destId="{D5EFF21E-E139-4CF8-A716-D4D50612462F}" srcOrd="14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0" y="126999"/>
          <a:ext cx="1904999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9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4210,6</a:t>
          </a:r>
          <a:endParaRPr lang="ru-RU" sz="9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981" y="294387"/>
        <a:ext cx="1347037" cy="808224"/>
      </dsp:txXfrm>
    </dsp:sp>
    <dsp:sp modelId="{568C610D-6D67-49FE-9E20-A523B07AEC94}">
      <dsp:nvSpPr>
        <dsp:cNvPr id="0" name=""/>
        <dsp:cNvSpPr/>
      </dsp:nvSpPr>
      <dsp:spPr>
        <a:xfrm>
          <a:off x="2095500" y="126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1462,8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5500" y="126999"/>
        <a:ext cx="1904999" cy="1143000"/>
      </dsp:txXfrm>
    </dsp:sp>
    <dsp:sp modelId="{416D389E-1906-4628-AB3D-97BCDE0F8520}">
      <dsp:nvSpPr>
        <dsp:cNvPr id="0" name=""/>
        <dsp:cNvSpPr/>
      </dsp:nvSpPr>
      <dsp:spPr>
        <a:xfrm>
          <a:off x="4191000" y="126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2932,0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126999"/>
        <a:ext cx="1904999" cy="1143000"/>
      </dsp:txXfrm>
    </dsp:sp>
    <dsp:sp modelId="{396F3610-6898-4F07-B1B7-DDB2CD28A9C7}">
      <dsp:nvSpPr>
        <dsp:cNvPr id="0" name=""/>
        <dsp:cNvSpPr/>
      </dsp:nvSpPr>
      <dsp:spPr>
        <a:xfrm>
          <a:off x="0" y="1460500"/>
          <a:ext cx="1904999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981" y="1627888"/>
        <a:ext cx="1347037" cy="808224"/>
      </dsp:txXfrm>
    </dsp:sp>
    <dsp:sp modelId="{D5EFF21E-E139-4CF8-A716-D4D50612462F}">
      <dsp:nvSpPr>
        <dsp:cNvPr id="0" name=""/>
        <dsp:cNvSpPr/>
      </dsp:nvSpPr>
      <dsp:spPr>
        <a:xfrm>
          <a:off x="2095500" y="14604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земельных участков, находящихся в государственной и муниципальной собственности ( за исключением земельных участков бюджетных и автономных учреждений)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39,2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5500" y="1460499"/>
        <a:ext cx="1904999" cy="1143000"/>
      </dsp:txXfrm>
    </dsp:sp>
    <dsp:sp modelId="{F2BF61DD-A5BD-4B0F-8021-AB442B72ED79}">
      <dsp:nvSpPr>
        <dsp:cNvPr id="0" name=""/>
        <dsp:cNvSpPr/>
      </dsp:nvSpPr>
      <dsp:spPr>
        <a:xfrm>
          <a:off x="4191000" y="14604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1,2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1460499"/>
        <a:ext cx="1904999" cy="1143000"/>
      </dsp:txXfrm>
    </dsp:sp>
    <dsp:sp modelId="{98D9B815-AE2A-4D0E-9888-B226115C366F}">
      <dsp:nvSpPr>
        <dsp:cNvPr id="0" name=""/>
        <dsp:cNvSpPr/>
      </dsp:nvSpPr>
      <dsp:spPr>
        <a:xfrm>
          <a:off x="0" y="2793999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286,1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93999"/>
        <a:ext cx="1904999" cy="1143000"/>
      </dsp:txXfrm>
    </dsp:sp>
    <dsp:sp modelId="{4F93F4BA-99ED-41B4-88AD-39D9B4193754}">
      <dsp:nvSpPr>
        <dsp:cNvPr id="0" name=""/>
        <dsp:cNvSpPr/>
      </dsp:nvSpPr>
      <dsp:spPr>
        <a:xfrm>
          <a:off x="2095500" y="2793999"/>
          <a:ext cx="1904999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915,7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4481" y="2961387"/>
        <a:ext cx="1347037" cy="808224"/>
      </dsp:txXfrm>
    </dsp:sp>
    <dsp:sp modelId="{EA4F5929-0541-4C0E-98F3-6C26BF54DF32}">
      <dsp:nvSpPr>
        <dsp:cNvPr id="0" name=""/>
        <dsp:cNvSpPr/>
      </dsp:nvSpPr>
      <dsp:spPr>
        <a:xfrm>
          <a:off x="4191000" y="2794000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Дотации</a:t>
          </a:r>
          <a:r>
            <a:rPr lang="ru-RU" sz="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бюджетам сельских поселений на выравнивание бюджетной обеспеченности    5823,7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2794000"/>
        <a:ext cx="1904999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98223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6 777,5тыс.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65015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48279" y="72009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285,9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0411" y="134141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1 399,0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5 420,1 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942,2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98223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3034909"/>
        <a:ext cx="1997088" cy="1148547"/>
      </dsp:txXfrm>
    </dsp:sp>
    <dsp:sp modelId="{A3D891BD-3E40-42A4-91C9-2F6A37E22E9F}">
      <dsp:nvSpPr>
        <dsp:cNvPr id="0" name=""/>
        <dsp:cNvSpPr/>
      </dsp:nvSpPr>
      <dsp:spPr>
        <a:xfrm>
          <a:off x="2431711" y="2972777"/>
          <a:ext cx="2121352" cy="127281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                  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17,6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1711" y="2972777"/>
        <a:ext cx="2121352" cy="1272811"/>
      </dsp:txXfrm>
    </dsp:sp>
    <dsp:sp modelId="{5438CA24-456A-4335-8420-8E823F191D7C}">
      <dsp:nvSpPr>
        <dsp:cNvPr id="0" name=""/>
        <dsp:cNvSpPr/>
      </dsp:nvSpPr>
      <dsp:spPr>
        <a:xfrm>
          <a:off x="4765199" y="2972777"/>
          <a:ext cx="2121352" cy="127281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спорт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18,0 тыс. руб.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65199" y="2972777"/>
        <a:ext cx="2121352" cy="1272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3" y="189968"/>
            <a:ext cx="3407112" cy="259096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933056"/>
            <a:ext cx="7429552" cy="23534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Андреевского сельского поселения Дубовского района 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2019год</a:t>
            </a:r>
            <a:endParaRPr lang="ru-RU" sz="2400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8209227"/>
              </p:ext>
            </p:extLst>
          </p:nvPr>
        </p:nvGraphicFramePr>
        <p:xfrm>
          <a:off x="755576" y="1556792"/>
          <a:ext cx="7748538" cy="42255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/>
                <a:gridCol w="2342388"/>
                <a:gridCol w="2684463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40660.1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40452.9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2609.4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2433.9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38050.7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38019.0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40951.6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40704.9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-291.5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-39.5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-291.5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-39.5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Дубовского района 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059" y="12588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Андреевского сельского поселения  Дубовского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2019  год  исполнены в сумме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</a:rPr>
              <a:t>40 452.9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3140333267"/>
              </p:ext>
            </p:extLst>
          </p:nvPr>
        </p:nvGraphicFramePr>
        <p:xfrm>
          <a:off x="1691680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Андреевского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 2019 год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57341930"/>
              </p:ext>
            </p:extLst>
          </p:nvPr>
        </p:nvGraphicFramePr>
        <p:xfrm>
          <a:off x="0" y="1428736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  <a:effectLst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исполнены в сумме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704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.9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448613689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8401221"/>
              </p:ext>
            </p:extLst>
          </p:nvPr>
        </p:nvGraphicFramePr>
        <p:xfrm>
          <a:off x="401783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 расходов   бюджета   </a:t>
            </a:r>
            <a:r>
              <a:rPr lang="ru-RU" sz="1200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  поселения  Дубовского района  </a:t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2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133138" y="1115241"/>
            <a:ext cx="427755" cy="156851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095845" y="1115241"/>
            <a:ext cx="465048" cy="65109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616544" y="327643"/>
            <a:ext cx="3973476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/>
              <a:t>Объем расходов на </a:t>
            </a:r>
            <a:r>
              <a:rPr lang="ru-RU" sz="1200" i="0" dirty="0" smtClean="0"/>
              <a:t>муниципальные программы Андреевского сельского поселения за </a:t>
            </a:r>
            <a:r>
              <a:rPr lang="ru-RU" sz="1200" i="0" dirty="0" smtClean="0"/>
              <a:t>2019 </a:t>
            </a:r>
            <a:r>
              <a:rPr lang="ru-RU" sz="1200" i="0" dirty="0" smtClean="0"/>
              <a:t>год –</a:t>
            </a:r>
          </a:p>
          <a:p>
            <a:pPr algn="ctr" defTabSz="822596"/>
            <a:r>
              <a:rPr lang="ru-RU" sz="1200" dirty="0" smtClean="0">
                <a:solidFill>
                  <a:srgbClr val="A50021"/>
                </a:solidFill>
              </a:rPr>
              <a:t>40 621.4</a:t>
            </a:r>
            <a:r>
              <a:rPr lang="ru-RU" sz="1200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 smtClean="0">
                <a:solidFill>
                  <a:srgbClr val="A50021"/>
                </a:solidFill>
              </a:rPr>
              <a:t>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977852" y="2968969"/>
            <a:ext cx="3937559" cy="61003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</a:t>
            </a:r>
            <a:r>
              <a:rPr lang="ru-RU" sz="1000" dirty="0">
                <a:latin typeface="Arial" charset="0"/>
              </a:rPr>
              <a:t>сельского поселения "Развитие культуры и туризма"</a:t>
            </a:r>
            <a:r>
              <a:rPr lang="ru-RU" sz="1000" dirty="0" smtClean="0"/>
              <a:t>– </a:t>
            </a:r>
          </a:p>
          <a:p>
            <a:pPr algn="ctr" defTabSz="822596"/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1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583.0</a:t>
            </a:r>
            <a:r>
              <a:rPr lang="ru-RU" sz="1000" dirty="0" smtClean="0">
                <a:solidFill>
                  <a:srgbClr val="A50021"/>
                </a:solidFill>
              </a:rPr>
              <a:t> </a:t>
            </a:r>
            <a:r>
              <a:rPr lang="ru-RU" sz="100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224411" y="1266313"/>
            <a:ext cx="3968617" cy="90285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endParaRPr lang="ru-RU" sz="1100" dirty="0">
              <a:latin typeface="Arial" charset="0"/>
            </a:endParaRPr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сельского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поселения "</a:t>
            </a:r>
            <a:r>
              <a:rPr lang="ru-RU" sz="1000" dirty="0">
                <a:latin typeface="Arial" charset="0"/>
              </a:rPr>
              <a:t>Защита </a:t>
            </a:r>
            <a:r>
              <a:rPr lang="ru-RU" sz="1000" dirty="0" smtClean="0">
                <a:latin typeface="Arial" charset="0"/>
              </a:rPr>
              <a:t>населения </a:t>
            </a:r>
            <a:r>
              <a:rPr lang="ru-RU" sz="1000" dirty="0">
                <a:latin typeface="Arial" charset="0"/>
              </a:rPr>
              <a:t>и территории от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чрезвычайных </a:t>
            </a:r>
            <a:r>
              <a:rPr lang="ru-RU" sz="1000" dirty="0">
                <a:latin typeface="Arial" charset="0"/>
              </a:rPr>
              <a:t>ситуаций, обеспечение </a:t>
            </a:r>
            <a:r>
              <a:rPr lang="ru-RU" sz="1000" dirty="0" smtClean="0">
                <a:latin typeface="Arial" charset="0"/>
              </a:rPr>
              <a:t>пожарной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безопасности и безопасности людей на водных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объектах</a:t>
            </a:r>
            <a:r>
              <a:rPr lang="ru-RU" sz="1000" dirty="0">
                <a:latin typeface="Arial" charset="0"/>
              </a:rPr>
              <a:t>"–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6.8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 рублей</a:t>
            </a:r>
          </a:p>
          <a:p>
            <a:pPr algn="ctr" defTabSz="822596"/>
            <a:r>
              <a:rPr lang="ru-RU" sz="1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930667" y="1183801"/>
            <a:ext cx="3973476" cy="9894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Андреевского сельского </a:t>
            </a:r>
            <a:r>
              <a:rPr lang="ru-RU" sz="1000" dirty="0">
                <a:latin typeface="Arial" charset="0"/>
              </a:rPr>
              <a:t>поселения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Обеспечение качественными </a:t>
            </a:r>
            <a:r>
              <a:rPr lang="ru-RU" sz="1000" dirty="0" smtClean="0">
                <a:latin typeface="Arial" charset="0"/>
              </a:rPr>
              <a:t>жилищно-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коммунальными </a:t>
            </a:r>
            <a:r>
              <a:rPr lang="ru-RU" sz="1000" dirty="0">
                <a:latin typeface="Arial" charset="0"/>
              </a:rPr>
              <a:t>услугами населения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Дубовского сельского поселения» -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34 797.4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тыс.рубле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й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239941" y="2277873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муниципальная программа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Андреевского 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сельского поселения</a:t>
            </a:r>
          </a:p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Arial" charset="0"/>
              </a:rPr>
              <a:t> "Муниципальная политика"–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 3 991.6тыс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. рублей</a:t>
            </a:r>
            <a:r>
              <a:rPr lang="ru-RU" sz="1000" dirty="0">
                <a:solidFill>
                  <a:prstClr val="black"/>
                </a:solidFill>
                <a:latin typeface="Arial" charset="0"/>
              </a:rPr>
              <a:t>    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40400" y="2294605"/>
            <a:ext cx="3963743" cy="61499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муниципальная программа </a:t>
            </a:r>
            <a:r>
              <a:rPr lang="ru-RU" sz="1100" dirty="0" smtClean="0">
                <a:latin typeface="Arial" charset="0"/>
              </a:rPr>
              <a:t>Андреевского сельского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поселения </a:t>
            </a:r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Охрана окружающей среды </a:t>
            </a:r>
            <a:r>
              <a:rPr lang="ru-RU" sz="1000" dirty="0" smtClean="0">
                <a:latin typeface="Arial" charset="0"/>
              </a:rPr>
              <a:t>и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рациональное </a:t>
            </a:r>
            <a:r>
              <a:rPr lang="ru-RU" sz="1000" dirty="0">
                <a:latin typeface="Arial" charset="0"/>
              </a:rPr>
              <a:t>природопользование"–</a:t>
            </a:r>
            <a:r>
              <a:rPr lang="ru-RU" sz="1000" i="0" dirty="0" smtClean="0"/>
              <a:t> </a:t>
            </a:r>
            <a:r>
              <a:rPr lang="ru-RU" sz="1000" i="0" dirty="0" smtClean="0">
                <a:solidFill>
                  <a:srgbClr val="A50021"/>
                </a:solidFill>
                <a:latin typeface="Arial" charset="0"/>
              </a:rPr>
              <a:t>34.1</a:t>
            </a:r>
            <a:r>
              <a:rPr lang="ru-RU" sz="1000" i="0" dirty="0" smtClean="0">
                <a:solidFill>
                  <a:srgbClr val="A50021"/>
                </a:solidFill>
              </a:rPr>
              <a:t> </a:t>
            </a:r>
            <a:r>
              <a:rPr lang="ru-RU" sz="1000" dirty="0" smtClean="0">
                <a:solidFill>
                  <a:srgbClr val="A50021"/>
                </a:solidFill>
              </a:rPr>
              <a:t>тыс. рублей</a:t>
            </a:r>
            <a:endParaRPr lang="ru-RU" sz="1000" dirty="0">
              <a:solidFill>
                <a:srgbClr val="A50021"/>
              </a:solidFill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002476" y="3710491"/>
            <a:ext cx="3857652" cy="568269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</a:t>
            </a:r>
            <a:r>
              <a:rPr lang="ru-RU" sz="1000" dirty="0" smtClean="0">
                <a:latin typeface="Arial" charset="0"/>
              </a:rPr>
              <a:t>программа Андреевского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сельского поселения </a:t>
            </a:r>
            <a:r>
              <a:rPr lang="ru-RU" sz="1000" dirty="0" smtClean="0">
                <a:latin typeface="Arial" charset="0"/>
              </a:rPr>
              <a:t>"Управление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муниципальным имуществом"–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31.3 тыс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. рублей</a:t>
            </a:r>
            <a:r>
              <a:rPr lang="ru-RU" sz="1000" dirty="0" smtClean="0">
                <a:latin typeface="Arial" charset="0"/>
              </a:rPr>
              <a:t>   </a:t>
            </a:r>
            <a:r>
              <a:rPr lang="ru-RU" sz="1000" b="0" i="0" dirty="0" smtClean="0">
                <a:latin typeface="Arial" charset="0"/>
              </a:rPr>
              <a:t> </a:t>
            </a:r>
            <a:endParaRPr lang="ru-RU" sz="1000" b="0" i="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46185" y="2679559"/>
            <a:ext cx="827228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71945" y="5701802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190654" y="4408817"/>
            <a:ext cx="696540" cy="6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244187" y="3131732"/>
            <a:ext cx="3967839" cy="65575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000" dirty="0" smtClean="0">
                <a:latin typeface="Arial" charset="0"/>
                <a:cs typeface="Arial" panose="020B0604020202020204" pitchFamily="34" charset="0"/>
              </a:rPr>
              <a:t>Андреевского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сельского поселения "Развитие транспортной системы"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algn="ctr" defTabSz="822596"/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172.3</a:t>
            </a:r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74832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798933" y="5926888"/>
            <a:ext cx="3973476" cy="78581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 smtClean="0"/>
              <a:t>Непрограммные расходы за </a:t>
            </a:r>
            <a:r>
              <a:rPr lang="ru-RU" sz="1200" i="0" dirty="0" smtClean="0"/>
              <a:t>2019 </a:t>
            </a:r>
            <a:r>
              <a:rPr lang="ru-RU" sz="1200" i="0" dirty="0" smtClean="0"/>
              <a:t>год –</a:t>
            </a:r>
          </a:p>
          <a:p>
            <a:pPr algn="ctr" defTabSz="822596"/>
            <a:r>
              <a:rPr lang="ru-RU" sz="1200" dirty="0" smtClean="0">
                <a:solidFill>
                  <a:srgbClr val="A50021"/>
                </a:solidFill>
              </a:rPr>
              <a:t>83.5 </a:t>
            </a:r>
            <a:r>
              <a:rPr lang="ru-RU" sz="1200" i="0" dirty="0" smtClean="0">
                <a:solidFill>
                  <a:srgbClr val="A50021"/>
                </a:solidFill>
              </a:rPr>
              <a:t>тыс</a:t>
            </a:r>
            <a:r>
              <a:rPr lang="ru-RU" sz="1200" i="0" dirty="0" smtClean="0">
                <a:solidFill>
                  <a:srgbClr val="A50021"/>
                </a:solidFill>
              </a:rPr>
              <a:t>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316634" y="5926888"/>
            <a:ext cx="2664296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Всего расходов за </a:t>
            </a:r>
            <a:r>
              <a:rPr lang="ru-RU" sz="1200" b="1" dirty="0" smtClean="0"/>
              <a:t>2019 </a:t>
            </a:r>
            <a:r>
              <a:rPr lang="ru-RU" sz="1200" b="1" dirty="0" smtClean="0"/>
              <a:t>год- 40 </a:t>
            </a:r>
            <a:r>
              <a:rPr lang="ru-RU" sz="1200" b="1" dirty="0" smtClean="0"/>
              <a:t>704</a:t>
            </a:r>
            <a:r>
              <a:rPr lang="ru-RU" sz="1200" b="1" dirty="0" smtClean="0"/>
              <a:t>.9 </a:t>
            </a:r>
            <a:r>
              <a:rPr lang="ru-RU" sz="1200" b="1" dirty="0" smtClean="0"/>
              <a:t>тыс. руб.</a:t>
            </a:r>
            <a:endParaRPr lang="ru-RU" sz="1200" b="1" dirty="0"/>
          </a:p>
        </p:txBody>
      </p:sp>
      <p:cxnSp>
        <p:nvCxnSpPr>
          <p:cNvPr id="12" name="Прямая со стрелкой 11"/>
          <p:cNvCxnSpPr>
            <a:stCxn id="54" idx="4"/>
          </p:cNvCxnSpPr>
          <p:nvPr/>
        </p:nvCxnSpPr>
        <p:spPr>
          <a:xfrm flipH="1" flipV="1">
            <a:off x="4276134" y="5549898"/>
            <a:ext cx="411690" cy="812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715346" y="2837035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498259" y="1036538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99.8 %</a:t>
            </a:r>
            <a:endParaRPr lang="ru-RU" sz="1000" b="1" dirty="0"/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4306901" y="5583227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0.2</a:t>
            </a:r>
            <a:r>
              <a:rPr lang="ru-RU" sz="1000" b="1" dirty="0" smtClean="0"/>
              <a:t> 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1745576"/>
              </p:ext>
            </p:extLst>
          </p:nvPr>
        </p:nvGraphicFramePr>
        <p:xfrm>
          <a:off x="224411" y="3861048"/>
          <a:ext cx="3915541" cy="5486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15541"/>
              </a:tblGrid>
              <a:tr h="4766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  <a:cs typeface="Arial" panose="020B0604020202020204" pitchFamily="34" charset="0"/>
                        </a:rPr>
                        <a:t>Андреевского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Содействие занятости населения» –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3676275"/>
              </p:ext>
            </p:extLst>
          </p:nvPr>
        </p:nvGraphicFramePr>
        <p:xfrm>
          <a:off x="5000628" y="4437112"/>
          <a:ext cx="3857652" cy="57356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57652"/>
              </a:tblGrid>
              <a:tr h="57356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  <a:cs typeface="Arial" panose="020B0604020202020204" pitchFamily="34" charset="0"/>
                        </a:rPr>
                        <a:t>Андреевского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  «Управление муниципальными финансами»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0.0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233830"/>
              </p:ext>
            </p:extLst>
          </p:nvPr>
        </p:nvGraphicFramePr>
        <p:xfrm>
          <a:off x="224411" y="4509119"/>
          <a:ext cx="3961055" cy="5943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61055"/>
              </a:tblGrid>
              <a:tr h="52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 « Развитие физической культуры и спорта»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- 0,0 тыс. рублей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8420245"/>
              </p:ext>
            </p:extLst>
          </p:nvPr>
        </p:nvGraphicFramePr>
        <p:xfrm>
          <a:off x="5002476" y="5085184"/>
          <a:ext cx="3890004" cy="411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90004"/>
              </a:tblGrid>
              <a:tr h="22331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 « 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0,0 тыс. рублей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7465797"/>
              </p:ext>
            </p:extLst>
          </p:nvPr>
        </p:nvGraphicFramePr>
        <p:xfrm>
          <a:off x="239941" y="5157192"/>
          <a:ext cx="3900011" cy="6781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00011"/>
              </a:tblGrid>
              <a:tr h="576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« Доступная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 -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0.0 тыс. рублей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24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576</Words>
  <Application>Microsoft Office PowerPoint</Application>
  <PresentationFormat>Экран (4:3)</PresentationFormat>
  <Paragraphs>131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Отчёт об исполнении бюджета  Андреевского сельского поселения Дубовского района  за 2019год</vt:lpstr>
      <vt:lpstr>    Основные параметры исполнения бюджета Андреевского сельского поселения Дубовского района  за 2019 год                                                                                                                        </vt:lpstr>
      <vt:lpstr>Доходы  бюджета Андреевского сельского поселения  Дубовского района  за  2019  год  исполнены в сумме 40 452.9 тыс. рублей</vt:lpstr>
      <vt:lpstr>Поступление собственных доходов в бюджет  Андреевского сельского поселения Дубовского района  за  2019 год</vt:lpstr>
      <vt:lpstr>Расходы  бюджета  Андреевского  сельского  поселения  Дубовского  района  за  2019  год  исполнены в сумме 40 704.9 тыс. рублей</vt:lpstr>
      <vt:lpstr>Доля   расходов   бюджета   Андреевского  сельского   поселения  Дубовского района   за 2019 год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79034343933</cp:lastModifiedBy>
  <cp:revision>176</cp:revision>
  <dcterms:modified xsi:type="dcterms:W3CDTF">2020-04-27T09:04:06Z</dcterms:modified>
</cp:coreProperties>
</file>