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137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title>
    <c:view3D>
      <c:rotX val="30"/>
      <c:perspective val="30"/>
    </c:view3D>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ru-RU" dirty="0" smtClean="0"/>
                      <a:t>35,2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smtClean="0"/>
                      <a:t>2,</a:t>
                    </a:r>
                    <a:r>
                      <a:rPr lang="ru-RU" smtClean="0"/>
                      <a:t>4</a:t>
                    </a:r>
                    <a:endParaRPr lang="en-US" dirty="0"/>
                  </a:p>
                </c:rich>
              </c:tx>
              <c:showVal val="1"/>
            </c:dLbl>
            <c:dLbl>
              <c:idx val="2"/>
              <c:layout>
                <c:manualLayout>
                  <c:x val="3.4901092861027248E-5"/>
                  <c:y val="0.11316840379608709"/>
                </c:manualLayout>
              </c:layout>
              <c:tx>
                <c:rich>
                  <a:bodyPr/>
                  <a:lstStyle/>
                  <a:p>
                    <a:r>
                      <a:rPr lang="ru-RU" dirty="0" smtClean="0"/>
                      <a:t>62,4</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ru-RU" smtClean="0"/>
                      <a:t>533,3</a:t>
                    </a:r>
                    <a:endParaRPr lang="en-US" dirty="0"/>
                  </a:p>
                </c:rich>
              </c:tx>
              <c:showVal val="1"/>
            </c:dLbl>
            <c:dLbl>
              <c:idx val="1"/>
              <c:layout/>
              <c:tx>
                <c:rich>
                  <a:bodyPr/>
                  <a:lstStyle/>
                  <a:p>
                    <a:r>
                      <a:rPr lang="ru-RU" smtClean="0"/>
                      <a:t>68,3</a:t>
                    </a:r>
                    <a:endParaRPr lang="en-US" dirty="0"/>
                  </a:p>
                </c:rich>
              </c:tx>
              <c:showVal val="1"/>
            </c:dLbl>
            <c:dLbl>
              <c:idx val="2"/>
              <c:layout/>
              <c:tx>
                <c:rich>
                  <a:bodyPr/>
                  <a:lstStyle/>
                  <a:p>
                    <a:r>
                      <a:rPr lang="en-US" smtClean="0"/>
                      <a:t>1</a:t>
                    </a:r>
                    <a:r>
                      <a:rPr lang="ru-RU" smtClean="0"/>
                      <a:t>819,7</a:t>
                    </a:r>
                    <a:endParaRPr lang="en-US" dirty="0"/>
                  </a:p>
                </c:rich>
              </c:tx>
              <c:showVal val="1"/>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ayout>
        <c:manualLayout>
          <c:xMode val="edge"/>
          <c:yMode val="edge"/>
          <c:x val="1.8030040603083563E-2"/>
          <c:y val="0.59132652322046442"/>
          <c:w val="0.97014040716658645"/>
          <c:h val="0.3665076822033182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ru-RU" dirty="0" smtClean="0"/>
                      <a:t>88,8</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32F-466A-9112-1717663C6E24}"/>
                </c:ext>
              </c:extLst>
            </c:dLbl>
            <c:dLbl>
              <c:idx val="1"/>
              <c:layout>
                <c:manualLayout>
                  <c:x val="-0.24941550402607038"/>
                  <c:y val="2.6660617956029625E-2"/>
                </c:manualLayout>
              </c:layout>
              <c:tx>
                <c:rich>
                  <a:bodyPr/>
                  <a:lstStyle/>
                  <a:p>
                    <a:r>
                      <a:rPr lang="en-US" dirty="0" smtClean="0"/>
                      <a:t>51,</a:t>
                    </a:r>
                    <a:r>
                      <a:rPr lang="ru-RU" dirty="0" smtClean="0"/>
                      <a:t>5</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ru-RU" smtClean="0"/>
                      <a:t>20,1</a:t>
                    </a:r>
                    <a:endParaRPr lang="en-US" dirty="0"/>
                  </a:p>
                </c:rich>
              </c:tx>
              <c:showVal val="1"/>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15:layout/>
              </c:ext>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xmlns:c16r2="http://schemas.microsoft.com/office/drawing/2015/06/chart">
            <c:ext xmlns:c16="http://schemas.microsoft.com/office/drawing/2014/chart" uri="{C3380CC4-5D6E-409C-BE32-E72D297353CC}">
              <c16:uniqueId val="{00000003-E32F-466A-9112-1717663C6E24}"/>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explosion val="11"/>
            <c:extLst xmlns:c16r2="http://schemas.microsoft.com/office/drawing/2015/06/char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ru-RU" dirty="0" smtClean="0"/>
                      <a:t>581,2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ru-RU" dirty="0" smtClean="0"/>
                      <a:t>81,6</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3</a:t>
                    </a:r>
                    <a:r>
                      <a:rPr lang="ru-RU" sz="900" dirty="0" smtClean="0"/>
                      <a:t>692,7</a:t>
                    </a:r>
                    <a:endParaRPr lang="en-US" sz="90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ru-RU" dirty="0" smtClean="0">
                        <a:latin typeface="Times New Roman" pitchFamily="18" charset="0"/>
                        <a:cs typeface="Times New Roman" pitchFamily="18" charset="0"/>
                      </a:rPr>
                      <a:t>58,6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ru-RU" smtClean="0">
                        <a:latin typeface="Times New Roman" pitchFamily="18" charset="0"/>
                        <a:cs typeface="Times New Roman" pitchFamily="18" charset="0"/>
                      </a:rPr>
                      <a:t>1,2</a:t>
                    </a:r>
                    <a:r>
                      <a:rPr lang="en-US"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dLbl>
            <c:dLbl>
              <c:idx val="2"/>
              <c:layout/>
              <c:tx>
                <c:rich>
                  <a:bodyPr/>
                  <a:lstStyle/>
                  <a:p>
                    <a:r>
                      <a:rPr lang="ru-RU" dirty="0" smtClean="0"/>
                      <a:t>3,5</a:t>
                    </a:r>
                    <a:r>
                      <a:rPr lang="en-US" dirty="0" smtClean="0"/>
                      <a:t>%</a:t>
                    </a:r>
                    <a:endParaRPr lang="en-US" dirty="0"/>
                  </a:p>
                </c:rich>
              </c:tx>
              <c:showPercent val="1"/>
            </c:dLbl>
            <c:dLbl>
              <c:idx val="3"/>
              <c:layout/>
              <c:tx>
                <c:rich>
                  <a:bodyPr/>
                  <a:lstStyle/>
                  <a:p>
                    <a:r>
                      <a:rPr lang="en-US" smtClean="0"/>
                      <a:t>3</a:t>
                    </a:r>
                    <a:r>
                      <a:rPr lang="ru-RU" smtClean="0"/>
                      <a:t>,1</a:t>
                    </a:r>
                    <a:r>
                      <a:rPr lang="en-US" smtClean="0"/>
                      <a:t>%</a:t>
                    </a:r>
                    <a:endParaRPr lang="en-US"/>
                  </a:p>
                </c:rich>
              </c:tx>
              <c:showPercent val="1"/>
            </c:dLbl>
            <c:dLbl>
              <c:idx val="4"/>
              <c:layout>
                <c:manualLayout>
                  <c:x val="-2.6761406355237227E-2"/>
                  <c:y val="-8.4336905251615208E-3"/>
                </c:manualLayout>
              </c:layout>
              <c:tx>
                <c:rich>
                  <a:bodyPr/>
                  <a:lstStyle/>
                  <a:p>
                    <a:r>
                      <a:rPr lang="ru-RU" dirty="0" smtClean="0">
                        <a:latin typeface="Times New Roman" pitchFamily="18" charset="0"/>
                        <a:cs typeface="Times New Roman" pitchFamily="18" charset="0"/>
                      </a:rPr>
                      <a:t>5,5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ru-RU" dirty="0" smtClean="0">
                        <a:latin typeface="Times New Roman" pitchFamily="18" charset="0"/>
                        <a:cs typeface="Times New Roman" pitchFamily="18" charset="0"/>
                      </a:rPr>
                      <a:t>23,7</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ru-RU" dirty="0" smtClean="0">
                        <a:latin typeface="Times New Roman" pitchFamily="18" charset="0"/>
                        <a:cs typeface="Times New Roman" pitchFamily="18" charset="0"/>
                      </a:rPr>
                      <a:t>0,1</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lstStyle/>
                  <a:p>
                    <a:r>
                      <a:rPr lang="ru-RU" dirty="0" smtClean="0"/>
                      <a:t>0,3</a:t>
                    </a:r>
                    <a:endParaRPr lang="en-US" dirty="0"/>
                  </a:p>
                </c:rich>
              </c:tx>
              <c:showPercent val="1"/>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ayout>
        <c:manualLayout>
          <c:xMode val="edge"/>
          <c:yMode val="edge"/>
          <c:x val="0.62610713880696378"/>
          <c:y val="1.6516879376516625E-2"/>
          <c:w val="0.35438617554532331"/>
          <c:h val="0.97687449640984492"/>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14.01.2020</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14.01.2020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14.01.2020</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14.01.2020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14.01.2020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14.01.2020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14.01.2020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14.01.2020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14.01.2020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14.01.2020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14.01.2020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14.01.2020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14.01.2020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14.01.2020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_____Microsoft_Office_Excel_97-20031.xls"/></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БЮДЖЕТЕ  </a:t>
            </a:r>
            <a:r>
              <a:rPr lang="ru-RU" sz="2800" dirty="0" smtClean="0">
                <a:solidFill>
                  <a:schemeClr val="accent1">
                    <a:lumMod val="50000"/>
                  </a:schemeClr>
                </a:solidFill>
                <a:effectLst/>
              </a:rPr>
              <a:t>АНДРЕЕВСКОГО СЕЛЬСКОГО ПОСЕЛЕНИЯ ДУБОВСКОГО РАЙОНА НА </a:t>
            </a:r>
            <a:r>
              <a:rPr lang="ru-RU" sz="3200" dirty="0" smtClean="0">
                <a:solidFill>
                  <a:schemeClr val="accent1">
                    <a:lumMod val="50000"/>
                  </a:schemeClr>
                </a:solidFill>
                <a:effectLst/>
              </a:rPr>
              <a:t>2020</a:t>
            </a:r>
            <a:r>
              <a:rPr lang="ru-RU" sz="2800" dirty="0" smtClean="0">
                <a:solidFill>
                  <a:schemeClr val="accent1">
                    <a:lumMod val="50000"/>
                  </a:schemeClr>
                </a:solidFill>
                <a:effectLst/>
              </a:rPr>
              <a:t> ГОД И НА ПЛАНОВЫЙ ПЕРИОД </a:t>
            </a:r>
            <a:r>
              <a:rPr lang="ru-RU" sz="3100" dirty="0" smtClean="0">
                <a:solidFill>
                  <a:schemeClr val="accent1">
                    <a:lumMod val="50000"/>
                  </a:schemeClr>
                </a:solidFill>
                <a:effectLst/>
              </a:rPr>
              <a:t>2021</a:t>
            </a:r>
            <a:r>
              <a:rPr lang="ru-RU" sz="2800" dirty="0" smtClean="0">
                <a:solidFill>
                  <a:schemeClr val="accent1">
                    <a:lumMod val="50000"/>
                  </a:schemeClr>
                </a:solidFill>
                <a:effectLst/>
              </a:rPr>
              <a:t> И </a:t>
            </a:r>
            <a:r>
              <a:rPr lang="ru-RU" sz="3100" dirty="0" smtClean="0">
                <a:solidFill>
                  <a:schemeClr val="accent1">
                    <a:lumMod val="50000"/>
                  </a:schemeClr>
                </a:solidFill>
                <a:effectLst/>
              </a:rPr>
              <a:t>2022</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 xmlns:p14="http://schemas.microsoft.com/office/powerpoint/2010/main" val="759094435"/>
              </p:ext>
            </p:extLst>
          </p:nvPr>
        </p:nvGraphicFramePr>
        <p:xfrm>
          <a:off x="1257300" y="1036638"/>
          <a:ext cx="7993063" cy="4572000"/>
        </p:xfrm>
        <a:graphic>
          <a:graphicData uri="http://schemas.openxmlformats.org/presentationml/2006/ole">
            <p:oleObj spid="_x0000_s2100" name="Worksheet" r:id="rId4" imgW="5753065" imgH="3291840" progId="Excel.Sheet.8">
              <p:embed/>
            </p:oleObj>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963539636"/>
              </p:ext>
            </p:extLst>
          </p:nvPr>
        </p:nvGraphicFramePr>
        <p:xfrm>
          <a:off x="1043607" y="1052736"/>
          <a:ext cx="7849692" cy="5715385"/>
        </p:xfrm>
        <a:graphic>
          <a:graphicData uri="http://schemas.openxmlformats.org/drawingml/2006/table">
            <a:tbl>
              <a:tblPr/>
              <a:tblGrid>
                <a:gridCol w="1728292">
                  <a:extLst>
                    <a:ext uri="{9D8B030D-6E8A-4147-A177-3AD203B41FA5}">
                      <a16:colId xmlns="" xmlns:a16="http://schemas.microsoft.com/office/drawing/2014/main" val="20000"/>
                    </a:ext>
                  </a:extLst>
                </a:gridCol>
                <a:gridCol w="792162">
                  <a:extLst>
                    <a:ext uri="{9D8B030D-6E8A-4147-A177-3AD203B41FA5}">
                      <a16:colId xmlns="" xmlns:a16="http://schemas.microsoft.com/office/drawing/2014/main" val="20001"/>
                    </a:ext>
                  </a:extLst>
                </a:gridCol>
                <a:gridCol w="792163">
                  <a:extLst>
                    <a:ext uri="{9D8B030D-6E8A-4147-A177-3AD203B41FA5}">
                      <a16:colId xmlns="" xmlns:a16="http://schemas.microsoft.com/office/drawing/2014/main" val="20002"/>
                    </a:ext>
                  </a:extLst>
                </a:gridCol>
                <a:gridCol w="792162">
                  <a:extLst>
                    <a:ext uri="{9D8B030D-6E8A-4147-A177-3AD203B41FA5}">
                      <a16:colId xmlns="" xmlns:a16="http://schemas.microsoft.com/office/drawing/2014/main" val="20003"/>
                    </a:ext>
                  </a:extLst>
                </a:gridCol>
                <a:gridCol w="865188">
                  <a:extLst>
                    <a:ext uri="{9D8B030D-6E8A-4147-A177-3AD203B41FA5}">
                      <a16:colId xmlns="" xmlns:a16="http://schemas.microsoft.com/office/drawing/2014/main" val="20004"/>
                    </a:ext>
                  </a:extLst>
                </a:gridCol>
                <a:gridCol w="2879725">
                  <a:extLst>
                    <a:ext uri="{9D8B030D-6E8A-4147-A177-3AD203B41FA5}">
                      <a16:colId xmlns=""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2454,1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2495,7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2520,6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165,9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167,5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4355,5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2802,9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2727,5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6975,5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5465,3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5415,6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2454,1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2495,7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2520,6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533,3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31,3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1,3%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32,6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33,9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1056173216"/>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2560644915"/>
              </p:ext>
            </p:extLst>
          </p:nvPr>
        </p:nvGraphicFramePr>
        <p:xfrm>
          <a:off x="1043608" y="1034573"/>
          <a:ext cx="7992888" cy="5430204"/>
        </p:xfrm>
        <a:graphic>
          <a:graphicData uri="http://schemas.openxmlformats.org/drawingml/2006/table">
            <a:tbl>
              <a:tblPr/>
              <a:tblGrid>
                <a:gridCol w="2433637">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782638">
                  <a:extLst>
                    <a:ext uri="{9D8B030D-6E8A-4147-A177-3AD203B41FA5}">
                      <a16:colId xmlns="" xmlns:a16="http://schemas.microsoft.com/office/drawing/2014/main" val="20002"/>
                    </a:ext>
                  </a:extLst>
                </a:gridCol>
                <a:gridCol w="854075">
                  <a:extLst>
                    <a:ext uri="{9D8B030D-6E8A-4147-A177-3AD203B41FA5}">
                      <a16:colId xmlns="" xmlns:a16="http://schemas.microsoft.com/office/drawing/2014/main" val="20003"/>
                    </a:ext>
                  </a:extLst>
                </a:gridCol>
                <a:gridCol w="923925">
                  <a:extLst>
                    <a:ext uri="{9D8B030D-6E8A-4147-A177-3AD203B41FA5}">
                      <a16:colId xmlns="" xmlns:a16="http://schemas.microsoft.com/office/drawing/2014/main" val="20004"/>
                    </a:ext>
                  </a:extLst>
                </a:gridCol>
                <a:gridCol w="2074688">
                  <a:extLst>
                    <a:ext uri="{9D8B030D-6E8A-4147-A177-3AD203B41FA5}">
                      <a16:colId xmlns=""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4355,5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2802,9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2727,5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3692,7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2432,2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58571960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567677979"/>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6890,9</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5244</a:t>
            </a:r>
            <a:r>
              <a:rPr lang="ru-RU" sz="1600" dirty="0" smtClean="0">
                <a:latin typeface="Arial" charset="0"/>
              </a:rPr>
              <a:t>,6</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5058</a:t>
            </a:r>
            <a:r>
              <a:rPr lang="ru-RU" sz="1600" dirty="0" smtClean="0">
                <a:latin typeface="Arial" charset="0"/>
              </a:rPr>
              <a:t>,0</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84,6</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220,7</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357</a:t>
            </a:r>
            <a:r>
              <a:rPr lang="ru-RU" sz="1600" dirty="0" smtClean="0">
                <a:latin typeface="Arial" charset="0"/>
              </a:rPr>
              <a:t>,6</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3</a:t>
            </a:r>
            <a:r>
              <a:rPr lang="ru-RU" sz="1600" dirty="0" smtClean="0">
                <a:latin typeface="Arial" charset="0"/>
              </a:rPr>
              <a:t>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4440,1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383,1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2</a:t>
            </a:r>
            <a:r>
              <a:rPr lang="ru-RU" sz="1600" dirty="0" smtClean="0">
                <a:latin typeface="Arial" charset="0"/>
              </a:rPr>
              <a:t> </a:t>
            </a:r>
            <a:endParaRPr lang="ru-RU" sz="1600" dirty="0" smtClean="0">
              <a:latin typeface="Arial" charset="0"/>
            </a:endParaRPr>
          </a:p>
          <a:p>
            <a:pPr algn="ctr"/>
            <a:r>
              <a:rPr lang="ru-RU" sz="1600" dirty="0" smtClean="0">
                <a:latin typeface="Arial" charset="0"/>
              </a:rPr>
              <a:t>программы, </a:t>
            </a:r>
            <a:endParaRPr lang="ru-RU" sz="1600" dirty="0">
              <a:latin typeface="Arial" charset="0"/>
            </a:endParaRPr>
          </a:p>
          <a:p>
            <a:pPr algn="ctr"/>
            <a:r>
              <a:rPr lang="ru-RU" sz="1600" dirty="0" smtClean="0">
                <a:latin typeface="Arial" charset="0"/>
              </a:rPr>
              <a:t>1672,5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2020 </a:t>
            </a:r>
            <a:r>
              <a:rPr lang="ru-RU" sz="1600" dirty="0">
                <a:latin typeface="Arial" charset="0"/>
              </a:rPr>
              <a:t>год </a:t>
            </a:r>
            <a:r>
              <a:rPr lang="ru-RU" sz="1600" dirty="0" smtClean="0">
                <a:latin typeface="Arial" charset="0"/>
              </a:rPr>
              <a:t>– 4 программ,</a:t>
            </a:r>
            <a:endParaRPr lang="ru-RU" sz="1600" dirty="0">
              <a:latin typeface="Arial" charset="0"/>
            </a:endParaRPr>
          </a:p>
          <a:p>
            <a:pPr algn="ctr"/>
            <a:r>
              <a:rPr lang="ru-RU" sz="1600" dirty="0" smtClean="0">
                <a:latin typeface="Arial" charset="0"/>
              </a:rPr>
              <a:t>395,2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2020 </a:t>
              </a:r>
              <a:r>
                <a:rPr lang="ru-RU" sz="2000" dirty="0"/>
                <a:t>году</a:t>
              </a:r>
            </a:p>
          </p:txBody>
        </p:sp>
      </p:grpSp>
      <p:graphicFrame>
        <p:nvGraphicFramePr>
          <p:cNvPr id="3" name="Object 18"/>
          <p:cNvGraphicFramePr>
            <a:graphicFrameLocks noChangeAspect="1"/>
          </p:cNvGraphicFramePr>
          <p:nvPr>
            <p:extLst>
              <p:ext uri="{D42A27DB-BD31-4B8C-83A1-F6EECF244321}">
                <p14:modId xmlns="" xmlns:p14="http://schemas.microsoft.com/office/powerpoint/2010/main"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4017</TotalTime>
  <Words>818</Words>
  <Application>Microsoft Office PowerPoint</Application>
  <PresentationFormat>Экран (4:3)</PresentationFormat>
  <Paragraphs>214</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Солнцестояние</vt:lpstr>
      <vt:lpstr>Лист Microsoft Office Excel 97-2003</vt:lpstr>
      <vt:lpstr>О БЮДЖЕТЕ  АНДРЕЕВСКОГО СЕЛЬСКОГО ПОСЕЛЕНИЯ ДУБОВСКОГО РАЙОНА НА 2020 ГОД И НА ПЛАНОВЫЙ ПЕРИОД 2021 И 2022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79034343933</cp:lastModifiedBy>
  <cp:revision>258</cp:revision>
  <dcterms:created xsi:type="dcterms:W3CDTF">2013-11-12T07:49:12Z</dcterms:created>
  <dcterms:modified xsi:type="dcterms:W3CDTF">2020-01-14T07:15:07Z</dcterms:modified>
</cp:coreProperties>
</file>