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95" autoAdjust="0"/>
    <p:restoredTop sz="94624" autoAdjust="0"/>
  </p:normalViewPr>
  <p:slideViewPr>
    <p:cSldViewPr>
      <p:cViewPr>
        <p:scale>
          <a:sx n="100" d="100"/>
          <a:sy n="100" d="100"/>
        </p:scale>
        <p:origin x="-1378" y="6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3"/>
          <c:y val="3.9441259180315449E-2"/>
        </c:manualLayout>
      </c:layout>
    </c:title>
    <c:view3D>
      <c:rotX val="30"/>
      <c:perspective val="30"/>
    </c:view3D>
    <c:plotArea>
      <c:layout>
        <c:manualLayout>
          <c:layoutTarget val="inner"/>
          <c:xMode val="edge"/>
          <c:yMode val="edge"/>
          <c:x val="2.7847782994871961E-2"/>
          <c:y val="0.10633341646844044"/>
          <c:w val="0.57829393225314241"/>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87"/>
                </c:manualLayout>
              </c:layout>
              <c:tx>
                <c:rich>
                  <a:bodyPr/>
                  <a:lstStyle/>
                  <a:p>
                    <a:r>
                      <a:rPr lang="ru-RU" dirty="0" smtClean="0"/>
                      <a:t>35,2</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smtClean="0"/>
                      <a:t>2,</a:t>
                    </a:r>
                    <a:r>
                      <a:rPr lang="ru-RU" smtClean="0"/>
                      <a:t>4</a:t>
                    </a:r>
                    <a:endParaRPr lang="en-US" dirty="0"/>
                  </a:p>
                </c:rich>
              </c:tx>
              <c:showVal val="1"/>
            </c:dLbl>
            <c:dLbl>
              <c:idx val="2"/>
              <c:layout>
                <c:manualLayout>
                  <c:x val="3.4901092861027228E-5"/>
                  <c:y val="0.11316840379608707"/>
                </c:manualLayout>
              </c:layout>
              <c:tx>
                <c:rich>
                  <a:bodyPr/>
                  <a:lstStyle/>
                  <a:p>
                    <a:r>
                      <a:rPr lang="ru-RU" dirty="0" smtClean="0"/>
                      <a:t>62,4</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2.7178374893453646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0"/>
              <c:layout/>
              <c:tx>
                <c:rich>
                  <a:bodyPr/>
                  <a:lstStyle/>
                  <a:p>
                    <a:r>
                      <a:rPr lang="ru-RU" smtClean="0"/>
                      <a:t>533,3</a:t>
                    </a:r>
                    <a:endParaRPr lang="en-US" dirty="0"/>
                  </a:p>
                </c:rich>
              </c:tx>
              <c:showVal val="1"/>
            </c:dLbl>
            <c:dLbl>
              <c:idx val="1"/>
              <c:layout/>
              <c:tx>
                <c:rich>
                  <a:bodyPr/>
                  <a:lstStyle/>
                  <a:p>
                    <a:r>
                      <a:rPr lang="ru-RU" smtClean="0"/>
                      <a:t>68,3</a:t>
                    </a:r>
                    <a:endParaRPr lang="en-US" dirty="0"/>
                  </a:p>
                </c:rich>
              </c:tx>
              <c:showVal val="1"/>
            </c:dLbl>
            <c:dLbl>
              <c:idx val="2"/>
              <c:layout/>
              <c:tx>
                <c:rich>
                  <a:bodyPr/>
                  <a:lstStyle/>
                  <a:p>
                    <a:r>
                      <a:rPr lang="en-US" smtClean="0"/>
                      <a:t>1</a:t>
                    </a:r>
                    <a:r>
                      <a:rPr lang="ru-RU" smtClean="0"/>
                      <a:t>819,7</a:t>
                    </a:r>
                    <a:endParaRPr lang="en-US" dirty="0"/>
                  </a:p>
                </c:rich>
              </c:tx>
              <c:showVal val="1"/>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ayout>
        <c:manualLayout>
          <c:xMode val="edge"/>
          <c:yMode val="edge"/>
          <c:x val="1.8030040603083563E-2"/>
          <c:y val="0.59132652322046464"/>
          <c:w val="0.97014040716658623"/>
          <c:h val="0.3665076822033182"/>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0554185627497632"/>
          <c:y val="0.11233431373503833"/>
          <c:w val="0.88888888888888884"/>
          <c:h val="0.52716910386201665"/>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69E-2"/>
                </c:manualLayout>
              </c:layout>
              <c:tx>
                <c:rich>
                  <a:bodyPr/>
                  <a:lstStyle/>
                  <a:p>
                    <a:r>
                      <a:rPr lang="ru-RU" dirty="0" smtClean="0"/>
                      <a:t>88,8</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32F-466A-9112-1717663C6E24}"/>
                </c:ext>
              </c:extLst>
            </c:dLbl>
            <c:dLbl>
              <c:idx val="1"/>
              <c:layout>
                <c:manualLayout>
                  <c:x val="-0.24941550402607032"/>
                  <c:y val="2.6660617956029618E-2"/>
                </c:manualLayout>
              </c:layout>
              <c:tx>
                <c:rich>
                  <a:bodyPr/>
                  <a:lstStyle/>
                  <a:p>
                    <a:r>
                      <a:rPr lang="en-US" dirty="0" smtClean="0"/>
                      <a:t>51,</a:t>
                    </a:r>
                    <a:r>
                      <a:rPr lang="ru-RU" dirty="0" smtClean="0"/>
                      <a:t>3</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32F-466A-9112-1717663C6E24}"/>
                </c:ext>
              </c:extLst>
            </c:dLbl>
            <c:dLbl>
              <c:idx val="2"/>
              <c:layout>
                <c:manualLayout>
                  <c:x val="-5.7229512977544465E-2"/>
                  <c:y val="-1.44197600299962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32F-466A-9112-1717663C6E24}"/>
                </c:ext>
              </c:extLst>
            </c:dLbl>
            <c:dLbl>
              <c:idx val="3"/>
              <c:layout/>
              <c:tx>
                <c:rich>
                  <a:bodyPr/>
                  <a:lstStyle/>
                  <a:p>
                    <a:r>
                      <a:rPr lang="ru-RU" smtClean="0"/>
                      <a:t>20,1</a:t>
                    </a:r>
                    <a:endParaRPr lang="en-US" dirty="0"/>
                  </a:p>
                </c:rich>
              </c:tx>
              <c:showVal val="1"/>
            </c:dLbl>
            <c:spPr>
              <a:noFill/>
              <a:ln>
                <a:noFill/>
              </a:ln>
              <a:effectLst/>
            </c:spPr>
            <c:txPr>
              <a:bodyPr/>
              <a:lstStyle/>
              <a:p>
                <a:pPr>
                  <a:defRPr b="1"/>
                </a:pPr>
                <a:endParaRPr lang="ru-RU"/>
              </a:p>
            </c:txPr>
            <c:showVal val="1"/>
            <c:showLeaderLines val="1"/>
            <c:extLst xmlns:c16r2="http://schemas.microsoft.com/office/drawing/2015/06/chart">
              <c:ext xmlns:c15="http://schemas.microsoft.com/office/drawing/2012/chart" uri="{CE6537A1-D6FC-4f65-9D91-7224C49458BB}">
                <c15:layout/>
              </c:ext>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75.900000000000006</c:v>
                </c:pt>
                <c:pt idx="1">
                  <c:v>51.5</c:v>
                </c:pt>
                <c:pt idx="2">
                  <c:v>5.5</c:v>
                </c:pt>
                <c:pt idx="3">
                  <c:v>7.1</c:v>
                </c:pt>
              </c:numCache>
            </c:numRef>
          </c:val>
          <c:extLst xmlns:c16r2="http://schemas.microsoft.com/office/drawing/2015/06/chart">
            <c:ext xmlns:c16="http://schemas.microsoft.com/office/drawing/2014/chart" uri="{C3380CC4-5D6E-409C-BE32-E72D297353CC}">
              <c16:uniqueId val="{00000003-E32F-466A-9112-1717663C6E24}"/>
            </c:ext>
          </c:extLst>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625"/>
        </c:manualLayout>
      </c:layout>
      <c:pie3DChart>
        <c:varyColors val="1"/>
        <c:ser>
          <c:idx val="0"/>
          <c:order val="0"/>
          <c:tx>
            <c:strRef>
              <c:f>Лист1!$B$1</c:f>
              <c:strCache>
                <c:ptCount val="1"/>
                <c:pt idx="0">
                  <c:v>Структура налоговых доходов</c:v>
                </c:pt>
              </c:strCache>
            </c:strRef>
          </c:tx>
          <c:dPt>
            <c:idx val="2"/>
            <c:explosion val="11"/>
            <c:extLst xmlns:c16r2="http://schemas.microsoft.com/office/drawing/2015/06/chart">
              <c:ext xmlns:c16="http://schemas.microsoft.com/office/drawing/2014/chart" uri="{C3380CC4-5D6E-409C-BE32-E72D297353CC}">
                <c16:uniqueId val="{00000000-0703-49E8-8401-88389D3DA0FC}"/>
              </c:ext>
            </c:extLst>
          </c:dPt>
          <c:dLbls>
            <c:dLbl>
              <c:idx val="0"/>
              <c:layout>
                <c:manualLayout>
                  <c:x val="-6.9263224128293222E-2"/>
                  <c:y val="6.4905653627401944E-2"/>
                </c:manualLayout>
              </c:layout>
              <c:tx>
                <c:rich>
                  <a:bodyPr/>
                  <a:lstStyle/>
                  <a:p>
                    <a:r>
                      <a:rPr lang="ru-RU" dirty="0" smtClean="0"/>
                      <a:t>581,2</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ru-RU" dirty="0" smtClean="0"/>
                      <a:t>83,4</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en-US" sz="900" dirty="0" smtClean="0"/>
                      <a:t>3</a:t>
                    </a:r>
                    <a:r>
                      <a:rPr lang="ru-RU" sz="900" dirty="0" smtClean="0"/>
                      <a:t>692,7</a:t>
                    </a:r>
                    <a:endParaRPr lang="en-US" sz="900"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style val="34"/>
  <c:chart>
    <c:autoTitleDeleted val="1"/>
    <c:plotArea>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ru-RU" dirty="0" smtClean="0">
                        <a:latin typeface="Times New Roman" pitchFamily="18" charset="0"/>
                        <a:cs typeface="Times New Roman" pitchFamily="18" charset="0"/>
                      </a:rPr>
                      <a:t>58,6</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ru-RU" smtClean="0">
                        <a:latin typeface="Times New Roman" pitchFamily="18" charset="0"/>
                        <a:cs typeface="Times New Roman" pitchFamily="18" charset="0"/>
                      </a:rPr>
                      <a:t>1,2</a:t>
                    </a:r>
                    <a:r>
                      <a:rPr lang="en-US"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dLbl>
            <c:dLbl>
              <c:idx val="2"/>
              <c:layout/>
              <c:tx>
                <c:rich>
                  <a:bodyPr/>
                  <a:lstStyle/>
                  <a:p>
                    <a:r>
                      <a:rPr lang="ru-RU" smtClean="0"/>
                      <a:t>2,3</a:t>
                    </a:r>
                    <a:r>
                      <a:rPr lang="en-US" smtClean="0"/>
                      <a:t>%</a:t>
                    </a:r>
                    <a:endParaRPr lang="en-US"/>
                  </a:p>
                </c:rich>
              </c:tx>
              <c:showPercent val="1"/>
            </c:dLbl>
            <c:dLbl>
              <c:idx val="3"/>
              <c:layout/>
              <c:tx>
                <c:rich>
                  <a:bodyPr/>
                  <a:lstStyle/>
                  <a:p>
                    <a:r>
                      <a:rPr lang="en-US" smtClean="0"/>
                      <a:t>3</a:t>
                    </a:r>
                    <a:r>
                      <a:rPr lang="ru-RU" smtClean="0"/>
                      <a:t>,1</a:t>
                    </a:r>
                    <a:r>
                      <a:rPr lang="en-US" smtClean="0"/>
                      <a:t>%</a:t>
                    </a:r>
                    <a:endParaRPr lang="en-US"/>
                  </a:p>
                </c:rich>
              </c:tx>
              <c:showPercent val="1"/>
            </c:dLbl>
            <c:dLbl>
              <c:idx val="4"/>
              <c:layout>
                <c:manualLayout>
                  <c:x val="-2.6761406355237227E-2"/>
                  <c:y val="-8.4336905251615208E-3"/>
                </c:manualLayout>
              </c:layout>
              <c:tx>
                <c:rich>
                  <a:bodyPr/>
                  <a:lstStyle/>
                  <a:p>
                    <a:r>
                      <a:rPr lang="ru-RU" dirty="0" smtClean="0">
                        <a:latin typeface="Times New Roman" pitchFamily="18" charset="0"/>
                        <a:cs typeface="Times New Roman" pitchFamily="18" charset="0"/>
                      </a:rPr>
                      <a:t>5,5</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298E-3"/>
                  <c:y val="-0.16054459026900469"/>
                </c:manualLayout>
              </c:layout>
              <c:tx>
                <c:rich>
                  <a:bodyPr/>
                  <a:lstStyle/>
                  <a:p>
                    <a:r>
                      <a:rPr lang="ru-RU" dirty="0" smtClean="0">
                        <a:latin typeface="Times New Roman" pitchFamily="18" charset="0"/>
                        <a:cs typeface="Times New Roman" pitchFamily="18" charset="0"/>
                      </a:rPr>
                      <a:t>24,8</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3.4836841422165414E-3"/>
                  <c:y val="0.30725109358667757"/>
                </c:manualLayout>
              </c:layout>
              <c:tx>
                <c:rich>
                  <a:bodyPr/>
                  <a:lstStyle/>
                  <a:p>
                    <a:r>
                      <a:rPr lang="ru-RU" dirty="0" smtClean="0">
                        <a:latin typeface="Times New Roman" pitchFamily="18" charset="0"/>
                        <a:cs typeface="Times New Roman" pitchFamily="18" charset="0"/>
                      </a:rPr>
                      <a:t>0,1</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layout/>
              <c:tx>
                <c:rich>
                  <a:bodyPr/>
                  <a:lstStyle/>
                  <a:p>
                    <a:r>
                      <a:rPr lang="ru-RU" smtClean="0"/>
                      <a:t>0,4</a:t>
                    </a:r>
                    <a:endParaRPr lang="en-US"/>
                  </a:p>
                </c:rich>
              </c:tx>
              <c:showPercent val="1"/>
            </c:dLbl>
            <c:spPr>
              <a:noFill/>
              <a:ln>
                <a:noFill/>
              </a:ln>
              <a:effectLst/>
            </c:spPr>
            <c:txPr>
              <a:bodyPr/>
              <a:lstStyle/>
              <a:p>
                <a:pPr>
                  <a:defRPr>
                    <a:latin typeface="Times New Roman" pitchFamily="18" charset="0"/>
                    <a:cs typeface="Times New Roman" pitchFamily="18" charset="0"/>
                  </a:defRPr>
                </a:pPr>
                <a:endParaRPr lang="ru-RU"/>
              </a:p>
            </c:txPr>
            <c:showPercent val="1"/>
            <c:showLeaderLines val="1"/>
            <c:extLst xmlns:c16r2="http://schemas.microsoft.com/office/drawing/2015/06/chart">
              <c:ext xmlns:c15="http://schemas.microsoft.com/office/drawing/2012/chart" uri="{CE6537A1-D6FC-4f65-9D91-7224C49458BB}">
                <c15:layout/>
              </c:ext>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4089.6</c:v>
                </c:pt>
                <c:pt idx="1">
                  <c:v>83.2</c:v>
                </c:pt>
                <c:pt idx="2">
                  <c:v>383.1</c:v>
                </c:pt>
                <c:pt idx="3">
                  <c:v>217.1</c:v>
                </c:pt>
                <c:pt idx="4">
                  <c:v>162.80000000000001</c:v>
                </c:pt>
                <c:pt idx="5">
                  <c:v>10</c:v>
                </c:pt>
                <c:pt idx="6">
                  <c:v>1732.5</c:v>
                </c:pt>
                <c:pt idx="7" formatCode="General">
                  <c:v>20</c:v>
                </c:pt>
                <c:pt idx="8">
                  <c:v>279</c:v>
                </c:pt>
              </c:numCache>
            </c:numRef>
          </c:val>
          <c:extLst xmlns:c16r2="http://schemas.microsoft.com/office/drawing/2015/06/chart">
            <c:ext xmlns:c16="http://schemas.microsoft.com/office/drawing/2014/chart" uri="{C3380CC4-5D6E-409C-BE32-E72D297353CC}">
              <c16:uniqueId val="{00000004-3823-4F9F-BF6F-9B68E520E5ED}"/>
            </c:ext>
          </c:extLst>
        </c:ser>
        <c:dLbls>
          <c:showPercent val="1"/>
        </c:dLbls>
        <c:firstSliceAng val="0"/>
      </c:pieChart>
    </c:plotArea>
    <c:legend>
      <c:legendPos val="r"/>
      <c:layout>
        <c:manualLayout>
          <c:xMode val="edge"/>
          <c:yMode val="edge"/>
          <c:x val="0.62610713880696389"/>
          <c:y val="1.6516879376516622E-2"/>
          <c:w val="0.3543861755453232"/>
          <c:h val="0.97687449640984469"/>
        </c:manualLayout>
      </c:layout>
    </c:legend>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06.11.2019</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06.11.2019</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06.11.2019</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06.11.2019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06.11.2019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06.11.2019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06.11.2019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06.11.2019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06.11.2019</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06.11.2019</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06.11.2019</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06.11.2019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06.11.2019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06.11.2019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_____Microsoft_Office_Excel_97-20031.xls"/></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algn="ctr" fontAlgn="auto">
              <a:spcAft>
                <a:spcPts val="0"/>
              </a:spcAft>
              <a:defRPr/>
            </a:pPr>
            <a:r>
              <a:rPr lang="ru-RU" sz="2800" dirty="0" smtClean="0">
                <a:solidFill>
                  <a:schemeClr val="accent1">
                    <a:lumMod val="50000"/>
                  </a:schemeClr>
                </a:solidFill>
                <a:effectLst/>
              </a:rPr>
              <a:t>О ПРОЕКТЕ </a:t>
            </a:r>
            <a:r>
              <a:rPr lang="ru-RU" sz="2800" dirty="0" smtClean="0">
                <a:solidFill>
                  <a:schemeClr val="accent1">
                    <a:lumMod val="50000"/>
                  </a:schemeClr>
                </a:solidFill>
                <a:effectLst/>
              </a:rPr>
              <a:t>БЮДЖЕТА </a:t>
            </a:r>
            <a:r>
              <a:rPr lang="ru-RU" sz="2800" dirty="0" smtClean="0">
                <a:solidFill>
                  <a:schemeClr val="accent1">
                    <a:lumMod val="50000"/>
                  </a:schemeClr>
                </a:solidFill>
                <a:effectLst/>
              </a:rPr>
              <a:t>АНДРЕЕВСКОГО СЕЛЬСКОГО ПОСЕЛЕНИЯ ДУБОВСКОГО </a:t>
            </a:r>
            <a:r>
              <a:rPr lang="ru-RU" sz="2800" dirty="0" smtClean="0">
                <a:solidFill>
                  <a:schemeClr val="accent1">
                    <a:lumMod val="50000"/>
                  </a:schemeClr>
                </a:solidFill>
                <a:effectLst/>
              </a:rPr>
              <a:t>РАЙОНА </a:t>
            </a:r>
            <a:r>
              <a:rPr lang="ru-RU" sz="2800" dirty="0" smtClean="0">
                <a:solidFill>
                  <a:schemeClr val="accent1">
                    <a:lumMod val="50000"/>
                  </a:schemeClr>
                </a:solidFill>
                <a:effectLst/>
              </a:rPr>
              <a:t>НА </a:t>
            </a:r>
            <a:r>
              <a:rPr lang="ru-RU" sz="3200" dirty="0" smtClean="0">
                <a:solidFill>
                  <a:schemeClr val="accent1">
                    <a:lumMod val="50000"/>
                  </a:schemeClr>
                </a:solidFill>
                <a:effectLst/>
              </a:rPr>
              <a:t>2020</a:t>
            </a:r>
            <a:r>
              <a:rPr lang="ru-RU" sz="2800" dirty="0" smtClean="0">
                <a:solidFill>
                  <a:schemeClr val="accent1">
                    <a:lumMod val="50000"/>
                  </a:schemeClr>
                </a:solidFill>
                <a:effectLst/>
              </a:rPr>
              <a:t> ГОД И НА ПЛАНОВЫЙ ПЕРИОД </a:t>
            </a:r>
            <a:r>
              <a:rPr lang="ru-RU" sz="3100" dirty="0" smtClean="0">
                <a:solidFill>
                  <a:schemeClr val="accent1">
                    <a:lumMod val="50000"/>
                  </a:schemeClr>
                </a:solidFill>
                <a:effectLst/>
              </a:rPr>
              <a:t>2021</a:t>
            </a:r>
            <a:r>
              <a:rPr lang="ru-RU" sz="2800" dirty="0" smtClean="0">
                <a:solidFill>
                  <a:schemeClr val="accent1">
                    <a:lumMod val="50000"/>
                  </a:schemeClr>
                </a:solidFill>
                <a:effectLst/>
              </a:rPr>
              <a:t> И </a:t>
            </a:r>
            <a:r>
              <a:rPr lang="ru-RU" sz="3100" dirty="0" smtClean="0">
                <a:solidFill>
                  <a:schemeClr val="accent1">
                    <a:lumMod val="50000"/>
                  </a:schemeClr>
                </a:solidFill>
                <a:effectLst/>
              </a:rPr>
              <a:t>2022</a:t>
            </a:r>
            <a:r>
              <a:rPr lang="ru-RU" sz="2800" dirty="0" smtClean="0">
                <a:solidFill>
                  <a:schemeClr val="accent1">
                    <a:lumMod val="50000"/>
                  </a:schemeClr>
                </a:solidFill>
                <a:effectLst/>
              </a:rPr>
              <a:t>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xmlns="" val="759094435"/>
              </p:ext>
            </p:extLst>
          </p:nvPr>
        </p:nvGraphicFramePr>
        <p:xfrm>
          <a:off x="1254125" y="1038225"/>
          <a:ext cx="7673975" cy="4386263"/>
        </p:xfrm>
        <a:graphic>
          <a:graphicData uri="http://schemas.openxmlformats.org/presentationml/2006/ole">
            <p:oleObj spid="_x0000_s2100" name="Worksheet" r:id="rId4" imgW="5753065" imgH="3284204" progId="Excel.Sheet.8">
              <p:embed/>
            </p:oleObj>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963539636"/>
              </p:ext>
            </p:extLst>
          </p:nvPr>
        </p:nvGraphicFramePr>
        <p:xfrm>
          <a:off x="1043607" y="1052736"/>
          <a:ext cx="7849692" cy="5715385"/>
        </p:xfrm>
        <a:graphic>
          <a:graphicData uri="http://schemas.openxmlformats.org/drawingml/2006/table">
            <a:tbl>
              <a:tblPr/>
              <a:tblGrid>
                <a:gridCol w="1728292">
                  <a:extLst>
                    <a:ext uri="{9D8B030D-6E8A-4147-A177-3AD203B41FA5}">
                      <a16:colId xmlns:a16="http://schemas.microsoft.com/office/drawing/2014/main" xmlns="" val="20000"/>
                    </a:ext>
                  </a:extLst>
                </a:gridCol>
                <a:gridCol w="792162">
                  <a:extLst>
                    <a:ext uri="{9D8B030D-6E8A-4147-A177-3AD203B41FA5}">
                      <a16:colId xmlns:a16="http://schemas.microsoft.com/office/drawing/2014/main" xmlns="" val="20001"/>
                    </a:ext>
                  </a:extLst>
                </a:gridCol>
                <a:gridCol w="792163">
                  <a:extLst>
                    <a:ext uri="{9D8B030D-6E8A-4147-A177-3AD203B41FA5}">
                      <a16:colId xmlns:a16="http://schemas.microsoft.com/office/drawing/2014/main" xmlns="" val="20002"/>
                    </a:ext>
                  </a:extLst>
                </a:gridCol>
                <a:gridCol w="792162">
                  <a:extLst>
                    <a:ext uri="{9D8B030D-6E8A-4147-A177-3AD203B41FA5}">
                      <a16:colId xmlns:a16="http://schemas.microsoft.com/office/drawing/2014/main" xmlns="" val="20003"/>
                    </a:ext>
                  </a:extLst>
                </a:gridCol>
                <a:gridCol w="865188">
                  <a:extLst>
                    <a:ext uri="{9D8B030D-6E8A-4147-A177-3AD203B41FA5}">
                      <a16:colId xmlns:a16="http://schemas.microsoft.com/office/drawing/2014/main" xmlns="" val="20004"/>
                    </a:ext>
                  </a:extLst>
                </a:gridCol>
                <a:gridCol w="2879725">
                  <a:extLst>
                    <a:ext uri="{9D8B030D-6E8A-4147-A177-3AD203B41FA5}">
                      <a16:colId xmlns:a16="http://schemas.microsoft.com/office/drawing/2014/main" xmlns=""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2454,1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2495,7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2520,6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165,9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166,7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167,5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4357,3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2204,5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1927,6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6977,3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4866,9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4615,7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xmlns=""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2454,1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2495,7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2520,6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533,3</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31,3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1,3%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32,6</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33,9</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1819,7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1819,7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graphicFrame>
        <p:nvGraphicFramePr>
          <p:cNvPr id="12" name="Диаграмма 11"/>
          <p:cNvGraphicFramePr/>
          <p:nvPr>
            <p:extLst>
              <p:ext uri="{D42A27DB-BD31-4B8C-83A1-F6EECF244321}">
                <p14:modId xmlns:p14="http://schemas.microsoft.com/office/powerpoint/2010/main" xmlns="" val="3363335150"/>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1056173216"/>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2560644915"/>
              </p:ext>
            </p:extLst>
          </p:nvPr>
        </p:nvGraphicFramePr>
        <p:xfrm>
          <a:off x="1043608" y="1034573"/>
          <a:ext cx="7992888" cy="5430204"/>
        </p:xfrm>
        <a:graphic>
          <a:graphicData uri="http://schemas.openxmlformats.org/drawingml/2006/table">
            <a:tbl>
              <a:tblPr/>
              <a:tblGrid>
                <a:gridCol w="2433637">
                  <a:extLst>
                    <a:ext uri="{9D8B030D-6E8A-4147-A177-3AD203B41FA5}">
                      <a16:colId xmlns:a16="http://schemas.microsoft.com/office/drawing/2014/main" xmlns="" val="20000"/>
                    </a:ext>
                  </a:extLst>
                </a:gridCol>
                <a:gridCol w="923925">
                  <a:extLst>
                    <a:ext uri="{9D8B030D-6E8A-4147-A177-3AD203B41FA5}">
                      <a16:colId xmlns:a16="http://schemas.microsoft.com/office/drawing/2014/main" xmlns="" val="20001"/>
                    </a:ext>
                  </a:extLst>
                </a:gridCol>
                <a:gridCol w="782638">
                  <a:extLst>
                    <a:ext uri="{9D8B030D-6E8A-4147-A177-3AD203B41FA5}">
                      <a16:colId xmlns:a16="http://schemas.microsoft.com/office/drawing/2014/main" xmlns="" val="20002"/>
                    </a:ext>
                  </a:extLst>
                </a:gridCol>
                <a:gridCol w="854075">
                  <a:extLst>
                    <a:ext uri="{9D8B030D-6E8A-4147-A177-3AD203B41FA5}">
                      <a16:colId xmlns:a16="http://schemas.microsoft.com/office/drawing/2014/main" xmlns="" val="20003"/>
                    </a:ext>
                  </a:extLst>
                </a:gridCol>
                <a:gridCol w="923925">
                  <a:extLst>
                    <a:ext uri="{9D8B030D-6E8A-4147-A177-3AD203B41FA5}">
                      <a16:colId xmlns:a16="http://schemas.microsoft.com/office/drawing/2014/main" xmlns="" val="20004"/>
                    </a:ext>
                  </a:extLst>
                </a:gridCol>
                <a:gridCol w="2074688">
                  <a:extLst>
                    <a:ext uri="{9D8B030D-6E8A-4147-A177-3AD203B41FA5}">
                      <a16:colId xmlns:a16="http://schemas.microsoft.com/office/drawing/2014/main" xmlns=""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2020</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165,9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166,7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167,5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3,3%</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4357,3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2204,5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1927,6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3692,7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1911,4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1720,3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graphicFrame>
        <p:nvGraphicFramePr>
          <p:cNvPr id="12" name="Диаграмма 11"/>
          <p:cNvGraphicFramePr/>
          <p:nvPr>
            <p:extLst>
              <p:ext uri="{D42A27DB-BD31-4B8C-83A1-F6EECF244321}">
                <p14:modId xmlns:p14="http://schemas.microsoft.com/office/powerpoint/2010/main" xmlns="" val="3585719603"/>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567677979"/>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6890,9</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4658,3</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4381,7</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86,4</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208,6</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234,0</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2020 </a:t>
            </a:r>
            <a:r>
              <a:rPr lang="ru-RU" sz="1600" dirty="0">
                <a:latin typeface="Arial" charset="0"/>
              </a:rPr>
              <a:t>год – </a:t>
            </a:r>
            <a:r>
              <a:rPr lang="ru-RU" sz="1600" dirty="0" smtClean="0">
                <a:latin typeface="Arial" charset="0"/>
              </a:rPr>
              <a:t>3</a:t>
            </a:r>
            <a:r>
              <a:rPr lang="ru-RU" sz="1600" dirty="0" smtClean="0">
                <a:latin typeface="Arial" charset="0"/>
              </a:rPr>
              <a:t> программы,</a:t>
            </a:r>
            <a:endParaRPr lang="ru-RU" sz="1600" dirty="0">
              <a:latin typeface="Arial" charset="0"/>
            </a:endParaRPr>
          </a:p>
          <a:p>
            <a:pPr algn="ctr"/>
            <a:r>
              <a:rPr lang="ru-RU" sz="1600" dirty="0" smtClean="0">
                <a:latin typeface="Arial" charset="0"/>
              </a:rPr>
              <a:t>4392,1</a:t>
            </a:r>
            <a:r>
              <a:rPr lang="ru-RU" sz="1600" dirty="0" smtClean="0">
                <a:latin typeface="Arial" charset="0"/>
              </a:rPr>
              <a:t>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2020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383,1</a:t>
            </a:r>
            <a:r>
              <a:rPr lang="ru-RU" sz="1600" dirty="0" smtClean="0">
                <a:latin typeface="Arial" charset="0"/>
              </a:rPr>
              <a:t>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2020 </a:t>
            </a:r>
            <a:r>
              <a:rPr lang="ru-RU" sz="1600" dirty="0">
                <a:latin typeface="Arial" charset="0"/>
              </a:rPr>
              <a:t>год - </a:t>
            </a:r>
            <a:r>
              <a:rPr lang="ru-RU" sz="1600" dirty="0" smtClean="0">
                <a:latin typeface="Arial" charset="0"/>
              </a:rPr>
              <a:t>2</a:t>
            </a:r>
            <a:r>
              <a:rPr lang="ru-RU" sz="1600" dirty="0" smtClean="0">
                <a:latin typeface="Arial" charset="0"/>
              </a:rPr>
              <a:t> </a:t>
            </a:r>
            <a:endParaRPr lang="ru-RU" sz="1600" dirty="0" smtClean="0">
              <a:latin typeface="Arial" charset="0"/>
            </a:endParaRPr>
          </a:p>
          <a:p>
            <a:pPr algn="ctr"/>
            <a:r>
              <a:rPr lang="ru-RU" sz="1600" dirty="0" smtClean="0">
                <a:latin typeface="Arial" charset="0"/>
              </a:rPr>
              <a:t>программы, </a:t>
            </a:r>
            <a:endParaRPr lang="ru-RU" sz="1600" dirty="0">
              <a:latin typeface="Arial" charset="0"/>
            </a:endParaRPr>
          </a:p>
          <a:p>
            <a:pPr algn="ctr"/>
            <a:r>
              <a:rPr lang="ru-RU" sz="1600" dirty="0" smtClean="0">
                <a:latin typeface="Arial" charset="0"/>
              </a:rPr>
              <a:t>1752,5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2020 </a:t>
            </a:r>
            <a:r>
              <a:rPr lang="ru-RU" sz="1600" dirty="0">
                <a:latin typeface="Arial" charset="0"/>
              </a:rPr>
              <a:t>год </a:t>
            </a:r>
            <a:r>
              <a:rPr lang="ru-RU" sz="1600" dirty="0" smtClean="0">
                <a:latin typeface="Arial" charset="0"/>
              </a:rPr>
              <a:t>– 4</a:t>
            </a:r>
            <a:r>
              <a:rPr lang="ru-RU" sz="1600" dirty="0" smtClean="0">
                <a:latin typeface="Arial" charset="0"/>
              </a:rPr>
              <a:t> </a:t>
            </a:r>
            <a:r>
              <a:rPr lang="ru-RU" sz="1600" dirty="0" smtClean="0">
                <a:latin typeface="Arial" charset="0"/>
              </a:rPr>
              <a:t>программ</a:t>
            </a:r>
            <a:r>
              <a:rPr lang="ru-RU" sz="1600" dirty="0" smtClean="0">
                <a:latin typeface="Arial" charset="0"/>
              </a:rPr>
              <a:t>,</a:t>
            </a:r>
            <a:endParaRPr lang="ru-RU" sz="1600" dirty="0">
              <a:latin typeface="Arial" charset="0"/>
            </a:endParaRPr>
          </a:p>
          <a:p>
            <a:pPr algn="ctr"/>
            <a:r>
              <a:rPr lang="ru-RU" sz="1600" dirty="0" smtClean="0">
                <a:latin typeface="Arial" charset="0"/>
              </a:rPr>
              <a:t>363,2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2020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xmlns="" val="1704832664"/>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xmlns=""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xmlns=""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3957</TotalTime>
  <Words>820</Words>
  <Application>Microsoft Office PowerPoint</Application>
  <PresentationFormat>Экран (4:3)</PresentationFormat>
  <Paragraphs>214</Paragraphs>
  <Slides>14</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Солнцестояние</vt:lpstr>
      <vt:lpstr>Worksheet</vt:lpstr>
      <vt:lpstr>О ПРОЕКТЕ БЮДЖЕТА АНДРЕЕВСКОГО СЕЛЬСКОГО ПОСЕЛЕНИЯ ДУБОВСКОГО РАЙОНА НА 2020 ГОД И НА ПЛАНОВЫЙ ПЕРИОД 2021 И 2022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79034343933</cp:lastModifiedBy>
  <cp:revision>246</cp:revision>
  <dcterms:created xsi:type="dcterms:W3CDTF">2013-11-12T07:49:12Z</dcterms:created>
  <dcterms:modified xsi:type="dcterms:W3CDTF">2019-11-06T14:02:35Z</dcterms:modified>
</cp:coreProperties>
</file>