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5" r:id="rId4"/>
    <p:sldId id="269" r:id="rId5"/>
    <p:sldId id="271" r:id="rId6"/>
    <p:sldId id="261" r:id="rId7"/>
    <p:sldId id="262" r:id="rId8"/>
    <p:sldId id="263" r:id="rId9"/>
    <p:sldId id="267" r:id="rId10"/>
    <p:sldId id="264" r:id="rId11"/>
    <p:sldId id="266" r:id="rId12"/>
    <p:sldId id="270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26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6326.2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35-484B-8847-25D3C79827A7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28751920853677"/>
                      <c:h val="0.1427052637890322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F35-484B-8847-25D3C79827A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5165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35-484B-8847-25D3C79827A7}"/>
            </c:ext>
          </c:extLst>
        </c:ser>
        <c:ser>
          <c:idx val="3"/>
          <c:order val="2"/>
          <c:tx>
            <c:strRef>
              <c:f>Лист1!$D$1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4649.3999999999996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35-484B-8847-25D3C79827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140928"/>
        <c:axId val="78142464"/>
      </c:barChart>
      <c:catAx>
        <c:axId val="781409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8142464"/>
        <c:crosses val="autoZero"/>
        <c:auto val="1"/>
        <c:lblAlgn val="ctr"/>
        <c:lblOffset val="100"/>
        <c:noMultiLvlLbl val="0"/>
      </c:catAx>
      <c:valAx>
        <c:axId val="78142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140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578171112505249E-2"/>
          <c:y val="3.7787611739412676E-2"/>
          <c:w val="0.65873399573963398"/>
          <c:h val="0.87971970603824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586</c:v>
                </c:pt>
                <c:pt idx="1">
                  <c:v>603</c:v>
                </c:pt>
                <c:pt idx="2">
                  <c:v>640.29999999999995</c:v>
                </c:pt>
                <c:pt idx="3">
                  <c:v>691.5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B3-4A29-AE78-C55A9A101A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 ФЛ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114</c:v>
                </c:pt>
                <c:pt idx="1">
                  <c:v>38.1</c:v>
                </c:pt>
                <c:pt idx="2">
                  <c:v>54.8</c:v>
                </c:pt>
                <c:pt idx="3">
                  <c:v>71.5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B3-4A29-AE78-C55A9A101AD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1578</c:v>
                </c:pt>
                <c:pt idx="1">
                  <c:v>1564.5</c:v>
                </c:pt>
                <c:pt idx="2">
                  <c:v>1564.5</c:v>
                </c:pt>
                <c:pt idx="3">
                  <c:v>1564.5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B3-4A29-AE78-C55A9A101AD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Гос. Пошлина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1.4</c:v>
                </c:pt>
                <c:pt idx="1">
                  <c:v>1.5</c:v>
                </c:pt>
                <c:pt idx="2">
                  <c:v>1.6</c:v>
                </c:pt>
                <c:pt idx="3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B3-4A29-AE78-C55A9A101AD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Арендная плата за имущество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129.80000000000001</c:v>
                </c:pt>
                <c:pt idx="1">
                  <c:v>130.6</c:v>
                </c:pt>
                <c:pt idx="2">
                  <c:v>130.69999999999999</c:v>
                </c:pt>
                <c:pt idx="3">
                  <c:v>130.69999999999999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B3-4A29-AE78-C55A9A101AD5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Коипенсация затрат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5.6</c:v>
                </c:pt>
                <c:pt idx="3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DB3-4A29-AE78-C55A9A101AD5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Штрафы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6.8</c:v>
                </c:pt>
                <c:pt idx="1">
                  <c:v>7.1</c:v>
                </c:pt>
                <c:pt idx="2">
                  <c:v>7.4</c:v>
                </c:pt>
                <c:pt idx="3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DB3-4A29-AE78-C55A9A101A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1352448"/>
        <c:axId val="111382912"/>
        <c:axId val="0"/>
      </c:bar3DChart>
      <c:catAx>
        <c:axId val="111352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1382912"/>
        <c:crosses val="autoZero"/>
        <c:auto val="1"/>
        <c:lblAlgn val="ctr"/>
        <c:lblOffset val="100"/>
        <c:noMultiLvlLbl val="0"/>
      </c:catAx>
      <c:valAx>
        <c:axId val="111382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35244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5062100590686265"/>
          <c:y val="2.3340025787163602E-2"/>
          <c:w val="0.24868313728569891"/>
          <c:h val="0.97665984917944126"/>
        </c:manualLayout>
      </c:layout>
      <c:overlay val="0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6326.2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50-41B5-9714-870F1B0B501B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dLbls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28751920853677"/>
                      <c:h val="0.215492590770337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250-41B5-9714-870F1B0B501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5165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50-41B5-9714-870F1B0B501B}"/>
            </c:ext>
          </c:extLst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4649.3999999999996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50-41B5-9714-870F1B0B50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1105536"/>
        <c:axId val="111107072"/>
      </c:barChart>
      <c:catAx>
        <c:axId val="111105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1107072"/>
        <c:crosses val="autoZero"/>
        <c:auto val="1"/>
        <c:lblAlgn val="ctr"/>
        <c:lblOffset val="100"/>
        <c:noMultiLvlLbl val="0"/>
      </c:catAx>
      <c:valAx>
        <c:axId val="111107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105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ср 20.02.19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14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90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20.02.19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20.02.19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20.02.19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20.02.19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20.02.19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20.02.19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20.02.19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20.02.19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20.02.19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20.02.19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20.02.19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ср 20.02.19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643050"/>
            <a:ext cx="8572528" cy="1167743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Андреевского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сельского поселения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Дубовского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района на 2019 год и на плановый период 2020 и 2021 годов</a:t>
            </a:r>
            <a: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</a:b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0" y="685799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598917"/>
              </p:ext>
            </p:extLst>
          </p:nvPr>
        </p:nvGraphicFramePr>
        <p:xfrm>
          <a:off x="611561" y="1122681"/>
          <a:ext cx="8175282" cy="5148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1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7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1509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2019</a:t>
                      </a:r>
                      <a:r>
                        <a:rPr lang="ru-RU" sz="1400" baseline="0" dirty="0" smtClean="0"/>
                        <a:t>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2020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2021 г.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616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6326,2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5165,0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4649,4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1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1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3102,0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3483,9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3336,9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1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83,3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83,7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86,3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12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378,1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1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178,3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178,3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178,3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1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1548,0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64,2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64,2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1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Охрана окружающей среды	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1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614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1131,6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697,8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700,7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435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279,0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279,0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279,0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380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9416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 государственного и муниципального долга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 РАСХОДОВ БЮДЖЕТА ЛЕНИНСКОГО СЕЛЬСКОГО ПОСЕЛЕНИЯ НА 2018-2020 ГОДЫ (тыс.рублей)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895448108"/>
              </p:ext>
            </p:extLst>
          </p:nvPr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РАСХОДОВ БЮДЖЕТА ЛЕНИНСКОГО СЕЛЬСКОГО ПОСЕЛЕНИЯ НА 2018-2020 ГОДЫ (ТЫС.РУБ.)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АНДРЕЕВСКОГО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поселения и непрограммным направлениям деятельности на 2019 год и на плановый период 2020 и 2021 годов (Тыс.руб.)</a:t>
            </a:r>
            <a:endParaRPr lang="ru-RU" sz="22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601237"/>
              </p:ext>
            </p:extLst>
          </p:nvPr>
        </p:nvGraphicFramePr>
        <p:xfrm>
          <a:off x="395536" y="1663912"/>
          <a:ext cx="8496945" cy="4597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3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2019</a:t>
                      </a:r>
                      <a:r>
                        <a:rPr lang="ru-RU" sz="1900" baseline="0" dirty="0" smtClean="0"/>
                        <a:t> 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2020 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2021 г.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216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ВСЕГО: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6158,7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5 510,4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5 488,4</a:t>
                      </a:r>
                      <a:endParaRPr lang="ru-RU" sz="1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6848"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качественными</a:t>
                      </a:r>
                    </a:p>
                    <a:p>
                      <a:r>
                        <a:rPr lang="ru-RU" sz="1900" b="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жилищно-коммунальными услугами населения </a:t>
                      </a:r>
                      <a:r>
                        <a:rPr lang="ru-RU" sz="1900" b="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Андреевского </a:t>
                      </a:r>
                      <a:r>
                        <a:rPr lang="ru-RU" sz="1900" b="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сельского поселения</a:t>
                      </a:r>
                      <a:r>
                        <a:rPr lang="ru-RU" sz="1900" b="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9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1503,8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20,0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792"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</a:t>
                      </a:r>
                      <a:r>
                        <a:rPr lang="ru-RU" sz="1900" b="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«Содействие занятости населения»</a:t>
                      </a:r>
                      <a:endParaRPr lang="ru-RU" sz="19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560"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</a:t>
                      </a:r>
                      <a:r>
                        <a:rPr lang="ru-RU" sz="1900" b="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«Обеспечение общественного порядка и противодействие преступности»</a:t>
                      </a:r>
                      <a:endParaRPr lang="ru-RU" sz="19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</a:t>
                      </a:r>
                      <a:r>
                        <a:rPr lang="ru-RU" sz="1900" b="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«Защита населения и территории от чрезвычайных ситуаций, обеспечение пожарной безопасности и безопасности людей на водных объектах»</a:t>
                      </a:r>
                      <a:endParaRPr lang="ru-RU" sz="1900" b="0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376,1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</a:t>
                      </a:r>
                      <a:r>
                        <a:rPr lang="ru-RU" sz="1900" b="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"Развитие культуры и туризма"</a:t>
                      </a:r>
                      <a:endParaRPr lang="ru-RU" sz="19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1131,6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697,8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700,7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32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389887"/>
              </p:ext>
            </p:extLst>
          </p:nvPr>
        </p:nvGraphicFramePr>
        <p:xfrm>
          <a:off x="323528" y="2348880"/>
          <a:ext cx="8676456" cy="3211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9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525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2019</a:t>
                      </a:r>
                      <a:r>
                        <a:rPr lang="ru-RU" sz="2000" baseline="0" dirty="0" smtClean="0"/>
                        <a:t>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2020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2021 г.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87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</a:t>
                      </a: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«Охрана окружающей среды и рациональное природопользование»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34,5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34,3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34,3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76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</a:t>
                      </a:r>
                      <a:r>
                        <a:rPr 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"Развитие транспортной системы"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178,3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178,3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178,3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05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</a:t>
                      </a: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"Муниципальная политика"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3374,5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3641,9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3384,4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518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 муниципальным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имуществом»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0,0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Непрограммные расходы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83,5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201,6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314,7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39552" y="283054"/>
            <a:ext cx="84604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АНДРЕЕВСКОГО сельского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поселения и непрограммным направлениям деятельности, на 2019 год и на плановый период 2020 и 2021 годов(ТЫС.РУБ.) </a:t>
            </a:r>
            <a:endParaRPr lang="ru-RU" sz="2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7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Андреевского </a:t>
            </a: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поселения!</a:t>
            </a: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бюджета нашего поселения на 2019-2021 годы.</a:t>
            </a:r>
            <a:endParaRPr lang="ru-RU" alt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Андреевского </a:t>
            </a: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8097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Андреевского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Дубовского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района на 2019 год и на плановый период 2020 и 2021 годов направлен на решение следующих ключевых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12360" cy="44627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бюджетной политики;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Соответствие финансовых возможностей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Ансельского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поселения ключевым направлениям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прозрачности и открытости бюджетного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«БЮДЖЕТ» (от старонормандского bougette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ДОХОДЫ </a:t>
            </a:r>
            <a:r>
              <a:rPr lang="ru-RU" b="1" dirty="0" smtClean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РАСХОДЫ </a:t>
            </a:r>
            <a:r>
              <a:rPr lang="ru-RU" b="1" dirty="0" smtClean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госучреждений, капитальное строительство и др.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328" y="134076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Помогает формировать доходную часть бюджета (например, налог на доходы физических лиц)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11984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Получает социальные гарантии - расходная часть бюджета (образование, культура, здравоохранение, социальная поддержка и др.)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5976" y="2924944"/>
            <a:ext cx="3744416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 получатель социальных гарантий </a:t>
            </a:r>
            <a:endParaRPr lang="ru-RU" b="1" dirty="0"/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бюджета Ленинского сельского поселения на 2019-2021 Гг.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95536" y="1412776"/>
            <a:ext cx="184731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1857364"/>
            <a:ext cx="1928826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2019 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/>
              <a:t>6326,2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/>
              <a:t>6326,2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43372" y="2276872"/>
            <a:ext cx="2071703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2020 г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5165,0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5165,0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0192" y="2780928"/>
            <a:ext cx="187064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2021г.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4649,4</a:t>
            </a:r>
            <a:endParaRPr lang="ru-RU" b="1" dirty="0" smtClean="0"/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4649,4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3 года дефицит равен 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ОБЪЕМ ПОСТУПЛЕНИЙ ДОХОДОВ БЮДЖЕТА ЛЕНИНСКОГО СЕЛЬСКОГО ПОСЕЛЕНИЯ НА 2018 -2020 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874847"/>
              </p:ext>
            </p:extLst>
          </p:nvPr>
        </p:nvGraphicFramePr>
        <p:xfrm>
          <a:off x="179513" y="1052735"/>
          <a:ext cx="8712969" cy="500208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896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1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1575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2019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2020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smtClean="0"/>
                        <a:t>2021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575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НАЛОГОВЫЕ ДОХОДЫ И НЕНАЛОГОВЫЕ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2350,3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2404,9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2473,2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r>
                        <a:rPr lang="ru-RU" sz="1300" i="1" dirty="0" smtClean="0"/>
                        <a:t>     в том числе</a:t>
                      </a:r>
                      <a:r>
                        <a:rPr lang="ru-RU" sz="1300" dirty="0" smtClean="0"/>
                        <a:t>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523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 на доходы физических лиц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603,0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640,3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691,5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 </a:t>
                      </a:r>
                      <a:r>
                        <a:rPr lang="ru-RU" sz="1300" dirty="0" smtClean="0"/>
                        <a:t>на имущество </a:t>
                      </a:r>
                      <a:r>
                        <a:rPr lang="ru-RU" sz="1300" dirty="0" smtClean="0"/>
                        <a:t>физических лиц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38,1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54,8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71,5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Земельный 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1564,5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1564,5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1564,5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Государственная пошлина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1,6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52344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Доходы, получаемые в виде арендной платы за земли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130,6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130,7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130,7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0259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сдачи в аренду имущества, составляющего  государственную (муниципальную) казну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0259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оказания платных услуг (работ) и компенсации затрат государства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5,5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5,6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5,6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8296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Штрафы, санкции, возмещение ущерба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7,1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7,4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7,7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91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БЕЗВОЗМЕЗДНЫЕ ПЛАТЕЖИ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3975,9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2760,1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2176,2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391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</a:t>
                      </a:r>
                      <a:r>
                        <a:rPr lang="ru-RU" sz="1400" b="1" baseline="0" dirty="0" smtClean="0"/>
                        <a:t> (Д</a:t>
                      </a:r>
                      <a:r>
                        <a:rPr lang="ru-RU" sz="1400" b="1" dirty="0" smtClean="0"/>
                        <a:t>ОХОДЫ)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6326,2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5165,0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4649,4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ДОХОДОВ БЮДЖЕТА ЛЕНИНСКОГО СЕЛЬСКОГО ПОСЕЛЕНИЯ НА </a:t>
            </a:r>
            <a:r>
              <a:rPr lang="ru-RU" sz="2200" dirty="0" smtClean="0"/>
              <a:t>2019-2021 </a:t>
            </a:r>
            <a:r>
              <a:rPr lang="ru-RU" sz="2200" dirty="0" smtClean="0"/>
              <a:t>ГОДЫ (ТЫС.РУБ.)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89915383"/>
              </p:ext>
            </p:extLst>
          </p:nvPr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БЮДЖЕТА ЛЕНИНСКОГО СЕЛЬСКОГО ПОСЕЛЕНИЯ НА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2019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2021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ГОДЫ (тыс.руб.)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11435426"/>
              </p:ext>
            </p:extLst>
          </p:nvPr>
        </p:nvGraphicFramePr>
        <p:xfrm>
          <a:off x="0" y="1484784"/>
          <a:ext cx="896448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728</Words>
  <Application>Microsoft Office PowerPoint</Application>
  <PresentationFormat>Экран (4:3)</PresentationFormat>
  <Paragraphs>198</Paragraphs>
  <Slides>13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Тема Office</vt:lpstr>
      <vt:lpstr>Бюджет  Андреевского сельского поселения Дубовского района на 2019 год и на плановый период 2020 и 2021 годов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Пользователь</cp:lastModifiedBy>
  <cp:revision>59</cp:revision>
  <dcterms:created xsi:type="dcterms:W3CDTF">2017-12-11T11:43:42Z</dcterms:created>
  <dcterms:modified xsi:type="dcterms:W3CDTF">2019-02-20T07:37:06Z</dcterms:modified>
</cp:coreProperties>
</file>